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72" r:id="rId12"/>
    <p:sldId id="273" r:id="rId13"/>
    <p:sldId id="269" r:id="rId14"/>
    <p:sldId id="274" r:id="rId15"/>
    <p:sldId id="275" r:id="rId16"/>
    <p:sldId id="277" r:id="rId17"/>
    <p:sldId id="278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2" r:id="rId31"/>
    <p:sldId id="293" r:id="rId32"/>
    <p:sldId id="290" r:id="rId33"/>
    <p:sldId id="29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8B5F2-73CC-4784-B324-BCF855D97722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D7274-A073-4A39-AAB3-CA5267B26F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3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D7274-A073-4A39-AAB3-CA5267B26FC5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3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9147403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382" y="1728216"/>
            <a:ext cx="9144647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699248" y="1298448"/>
            <a:ext cx="987552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013448" y="1929384"/>
            <a:ext cx="512064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685800" y="4114800"/>
            <a:ext cx="1216152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52" y="5780270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5641848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 bwMode="invGray">
          <a:xfrm>
            <a:off x="-52" y="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9144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>
            <a:off x="-382" y="228600"/>
            <a:ext cx="9144381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311896" y="100584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62088" y="173736"/>
            <a:ext cx="36576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Oval 9"/>
          <p:cNvSpPr/>
          <p:nvPr/>
        </p:nvSpPr>
        <p:spPr bwMode="gray">
          <a:xfrm>
            <a:off x="8229600" y="1005840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reeform 5"/>
          <p:cNvSpPr/>
          <p:nvPr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52" y="-1972"/>
            <a:ext cx="9150672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1216152" y="384048"/>
            <a:ext cx="73152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196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52" y="0"/>
            <a:ext cx="9153196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F4B9B-7ED2-464D-A20C-035E549BD24E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49094-968E-47E3-BB53-BF7E167A4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20.xml"/><Relationship Id="rId18" Type="http://schemas.openxmlformats.org/officeDocument/2006/relationships/slide" Target="slide15.xml"/><Relationship Id="rId26" Type="http://schemas.openxmlformats.org/officeDocument/2006/relationships/slide" Target="slide28.xml"/><Relationship Id="rId3" Type="http://schemas.openxmlformats.org/officeDocument/2006/relationships/slide" Target="slide29.xml"/><Relationship Id="rId21" Type="http://schemas.openxmlformats.org/officeDocument/2006/relationships/slide" Target="slide18.xml"/><Relationship Id="rId7" Type="http://schemas.openxmlformats.org/officeDocument/2006/relationships/slide" Target="slide4.xml"/><Relationship Id="rId12" Type="http://schemas.openxmlformats.org/officeDocument/2006/relationships/slide" Target="slide19.xml"/><Relationship Id="rId17" Type="http://schemas.openxmlformats.org/officeDocument/2006/relationships/slide" Target="slide14.xml"/><Relationship Id="rId25" Type="http://schemas.openxmlformats.org/officeDocument/2006/relationships/slide" Target="slide27.xml"/><Relationship Id="rId2" Type="http://schemas.openxmlformats.org/officeDocument/2006/relationships/slide" Target="slide3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29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11" Type="http://schemas.openxmlformats.org/officeDocument/2006/relationships/slide" Target="slide8.xml"/><Relationship Id="rId24" Type="http://schemas.openxmlformats.org/officeDocument/2006/relationships/slide" Target="slide26.xml"/><Relationship Id="rId5" Type="http://schemas.openxmlformats.org/officeDocument/2006/relationships/slide" Target="slide31.xml"/><Relationship Id="rId15" Type="http://schemas.openxmlformats.org/officeDocument/2006/relationships/slide" Target="slide22.xml"/><Relationship Id="rId23" Type="http://schemas.openxmlformats.org/officeDocument/2006/relationships/slide" Target="slide25.xml"/><Relationship Id="rId28" Type="http://schemas.openxmlformats.org/officeDocument/2006/relationships/slide" Target="slide10.xml"/><Relationship Id="rId10" Type="http://schemas.openxmlformats.org/officeDocument/2006/relationships/slide" Target="slide7.xml"/><Relationship Id="rId19" Type="http://schemas.openxmlformats.org/officeDocument/2006/relationships/slide" Target="slide16.xml"/><Relationship Id="rId31" Type="http://schemas.openxmlformats.org/officeDocument/2006/relationships/slide" Target="slide13.xml"/><Relationship Id="rId4" Type="http://schemas.openxmlformats.org/officeDocument/2006/relationships/slide" Target="slide30.xml"/><Relationship Id="rId9" Type="http://schemas.openxmlformats.org/officeDocument/2006/relationships/slide" Target="slide6.xml"/><Relationship Id="rId14" Type="http://schemas.openxmlformats.org/officeDocument/2006/relationships/slide" Target="slide21.xml"/><Relationship Id="rId22" Type="http://schemas.openxmlformats.org/officeDocument/2006/relationships/slide" Target="slide24.xml"/><Relationship Id="rId27" Type="http://schemas.openxmlformats.org/officeDocument/2006/relationships/slide" Target="slide9.xml"/><Relationship Id="rId30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elidovolen.ru/parents/goodfood/61" TargetMode="External"/><Relationship Id="rId3" Type="http://schemas.openxmlformats.org/officeDocument/2006/relationships/hyperlink" Target="https://www.google.ru/url?sa=i&amp;rct=j&amp;q=&amp;esrc=s&amp;source=images&amp;cd=&amp;cad=rja&amp;docid=I5JVfWJ2gjKXqM&amp;tbnid=3BWCy5cB9xE_zM:&amp;ved=0CAQQjB0&amp;url=http://baursak.info/?p=4622&amp;ei=xuVlUpLWDOPJ4ASgn4GIBw&amp;bvm=bv.55123115,d.Yms&amp;psig=AFQjCNFbPJvRGI0atio8Yst3Ra7swdHPpQ&amp;ust=1382496022245528" TargetMode="External"/><Relationship Id="rId7" Type="http://schemas.openxmlformats.org/officeDocument/2006/relationships/hyperlink" Target="http://best-travnik.ru/Trava/L/Lopux.html" TargetMode="External"/><Relationship Id="rId12" Type="http://schemas.openxmlformats.org/officeDocument/2006/relationships/hyperlink" Target="http://www.kuharka.ru/dictionary/141.html" TargetMode="External"/><Relationship Id="rId2" Type="http://schemas.openxmlformats.org/officeDocument/2006/relationships/hyperlink" Target="http://www.dom-komfort.com/trevoga/eko/eko_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pywriter-yastrebova.com/%D1%87%D0%B8%D1%81%D1%82%D0%BE%D1%82%D0%B5%D0%BB-%D0%BB%D0%B0%D1%81%D1%82%D0%BE%D1%87%D0%BA%D0%B8%D0%BD%D0%BE-%D0%B7%D0%B5%D0%BB%D1%8C%D0%B5-%D0%B1%D0%BE%D1%80%D0%BE%D0%B4%D0%B0%D0%B2%D0%BD%D0%B8/" TargetMode="External"/><Relationship Id="rId11" Type="http://schemas.openxmlformats.org/officeDocument/2006/relationships/hyperlink" Target="http://ru.wikipedia.org/wiki/%D0%90%D0%BD%D1%82%D0%B0%D1%80%D0%BA%D1%82%D0%B8%D0%B4%D0%B0" TargetMode="External"/><Relationship Id="rId5" Type="http://schemas.openxmlformats.org/officeDocument/2006/relationships/hyperlink" Target="http://zdravonews.ru/2011/06/podorozhnik/" TargetMode="External"/><Relationship Id="rId10" Type="http://schemas.openxmlformats.org/officeDocument/2006/relationships/hyperlink" Target="http://www.books.ru/books/krasnaya-kniga-rf-310752/" TargetMode="External"/><Relationship Id="rId4" Type="http://schemas.openxmlformats.org/officeDocument/2006/relationships/hyperlink" Target="http://grifx.net/view/666/8/" TargetMode="External"/><Relationship Id="rId9" Type="http://schemas.openxmlformats.org/officeDocument/2006/relationships/hyperlink" Target="http://biznessknigi.com/valeryana.-valeriana.-valeriana-le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Экология_1\эко-картинки\ррр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4071942"/>
            <a:ext cx="3071834" cy="1928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504" y="260648"/>
            <a:ext cx="88713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ЭКОЛОГИЧЕСКИЙ ТУРНИР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555" y="2348880"/>
            <a:ext cx="8564287" cy="20882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«ВЕСЕЛЫЕ ИГРЫ НА 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СЕРЬЕЗНЫЕ ТЕМЫ»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Какие полезные ископаемые есть в </a:t>
            </a:r>
            <a:r>
              <a:rPr lang="ru-RU" dirty="0" err="1" smtClean="0"/>
              <a:t>Медведске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Экология родного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ru-RU" dirty="0" smtClean="0"/>
              <a:t>, 20</a:t>
            </a:r>
            <a:endParaRPr lang="ru-RU" dirty="0"/>
          </a:p>
        </p:txBody>
      </p:sp>
      <p:pic>
        <p:nvPicPr>
          <p:cNvPr id="6" name="Picture 6" descr="S5000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71810"/>
            <a:ext cx="4572032" cy="342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983" y="3000372"/>
            <a:ext cx="7892917" cy="34163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Глина, порфириты (каменный карьер), гранит диабаз, каменный уголь.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001024" y="6000768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Почему происходит обмеление рек?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Экология родного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ru-RU" dirty="0" smtClean="0"/>
              <a:t>, 30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2357430"/>
            <a:ext cx="500066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Распашка полей, вырубка лесов, мусор.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11" descr="S50002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390527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 </a:t>
            </a:r>
            <a:r>
              <a:rPr lang="ru-RU" dirty="0" smtClean="0"/>
              <a:t>Какими деревьями представлены лесные ресурсы нашего края?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Экология родного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3" name="Picture 1" descr="D:\100CANON\100CANON\IMG_0186.JPG"/>
          <p:cNvPicPr>
            <a:picLocks noChangeAspect="1" noChangeArrowheads="1"/>
          </p:cNvPicPr>
          <p:nvPr/>
        </p:nvPicPr>
        <p:blipFill>
          <a:blip r:embed="rId3" cstate="print"/>
          <a:srcRect r="21906"/>
          <a:stretch>
            <a:fillRect/>
          </a:stretch>
        </p:blipFill>
        <p:spPr bwMode="auto">
          <a:xfrm>
            <a:off x="2643174" y="3571876"/>
            <a:ext cx="3714744" cy="31711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71462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Березовые колки, осина, черемуха, ива, калина, рябина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6280"/>
          </a:xfrm>
        </p:spPr>
        <p:txBody>
          <a:bodyPr/>
          <a:lstStyle/>
          <a:p>
            <a:pPr algn="ctr">
              <a:buNone/>
            </a:pPr>
            <a:r>
              <a:rPr lang="ru-RU" smtClean="0"/>
              <a:t>Решались ли когда-либо экологические проблемы на территории Медведска за счет посадки лесов?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Экология родного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ru-RU" dirty="0" smtClean="0"/>
              <a:t>, 50</a:t>
            </a:r>
            <a:endParaRPr lang="ru-RU" dirty="0"/>
          </a:p>
        </p:txBody>
      </p:sp>
      <p:pic>
        <p:nvPicPr>
          <p:cNvPr id="6" name="Picture 7" descr="S50003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357562"/>
            <a:ext cx="390006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86182" y="2500306"/>
            <a:ext cx="5000628" cy="415498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Да. Искусственные лесопосадки ели и сосны. В народе зовутся Сосёнки.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Ты натер ногу в пути, какое растение может облегчить боль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dirty="0" smtClean="0"/>
              <a:t>, 10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928934"/>
            <a:ext cx="8964488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Подорожник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1506" name="Picture 2" descr="http://avran.taba.ru/fid/aW1hZ2U6MjM3MDc3MC8v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786190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01368"/>
            <a:ext cx="9252520" cy="452628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Каким лечебным свойством обладает мать-мачеха?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dirty="0" smtClean="0"/>
              <a:t>, 20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56581" y="3120940"/>
            <a:ext cx="6058691" cy="230832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Лекарство от кашля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Название этого растения говорит само за себя – оно лечит многие кожные заболевания.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dirty="0" smtClean="0"/>
              <a:t>, 30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://img0.liveinternet.ru/images/attach/c/2/72/506/72506989_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929066"/>
            <a:ext cx="3714776" cy="27860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2267" y="2857496"/>
            <a:ext cx="60586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Чистотел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32" y="2045992"/>
            <a:ext cx="8686800" cy="452628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Какие растения помогут укрепить волосы?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4214810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0330" y="3031996"/>
            <a:ext cx="4286248" cy="175432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Лопух, крапива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8434" name="Picture 2" descr="http://img0.liveinternet.ru/images/attach/c/3/75/264/75264326_lopuh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14620"/>
            <a:ext cx="2286016" cy="3048022"/>
          </a:xfrm>
          <a:prstGeom prst="rect">
            <a:avLst/>
          </a:prstGeom>
          <a:noFill/>
        </p:spPr>
      </p:pic>
      <p:pic>
        <p:nvPicPr>
          <p:cNvPr id="18436" name="Picture 4" descr="http://img0.liveinternet.ru/images/attach/c/3/76/790/76790076_krapiv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714620"/>
            <a:ext cx="2411033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Какую траву любят кошки? От каких болезней её применяют?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dirty="0" smtClean="0"/>
              <a:t>, 50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8058"/>
            <a:ext cx="578647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Валерьяна. </a:t>
            </a:r>
          </a:p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Её применяют при бессоннице и нервных расстройствах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7410" name="Picture 2" descr="http://flower.onego.ru/other/other/ena_52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000372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Когда возникла идея создания Красной книги?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Охрана природы</a:t>
            </a:r>
            <a:r>
              <a:rPr lang="ru-RU" dirty="0" smtClean="0"/>
              <a:t>, 10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826151"/>
            <a:ext cx="6500858" cy="403187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XX веке, в конце 50-х годов. Международная Красная книга впервые была издана в 1966 году, Красная книга СССР -в 1978 году (шесть лет спустя — новое, дополненное издание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AutoShape 2" descr="data:image/jpeg;base64,/9j/4AAQSkZJRgABAQAAAQABAAD/2wCEAAkGBxQTEhUUExIWFRQVGBgYGBUYGR0YHhkaHBoXHB0bGBgcHCggHxwlGxYYITMhKCwrLi4uGiAzODMuNygtLisBCgoKDg0OGhAQGywkHyQsLCwsLCwsLCwsLSwsKywsLSwsLCwsKywsLCwsLCwsLSwsLCwsNiwsLCwsLCwsLCwsNP/AABEIAKUAeAMBIgACEQEDEQH/xAAbAAABBQEBAAAAAAAAAAAAAAADAAECBAYFB//EAD4QAAECBAQDBgUDAwIFBQAAAAECEQADITEEEkFRBWFxEyKBkaHwBjKxwdEU4fEzQlIjcgcVJWLCNFNzgpL/xAAaAQADAQEBAQAAAAAAAAAAAAABAgMEAAUG/8QAKxEAAgIBAwIEBQUAAAAAAAAAAAECEQMSITEEQSJRYaEUMlJx8BOBsdHx/9oADAMBAAIRAxEAPwCvg/kSxYMKP6A+ERmgHVzeu/vWB4FYyJozgU35bxZQxNAHHhGdI+rc7VFU3qqvVhrr1hwQNQQRawDc9R+IsrQ9mPQim1haKk6UHPdfcBj509YKEkmiKVPQZW322pDsS1vLZtH8PCHQknS3gB1iYCVWQ+zOw6co4TdgVIG46BrcuQgZlAVFQdQxG9LOav7MW1M3yMKbM9asGra8VjLzVDtdzp75l4ayc8De4yZQOwrY2J/OkJKAP7QR/Oh8oigh6AndutgduXNqwlcw17no7DS3pBZHdbhFF7gAW39nnblD5d/D9j/EDCCKgEDmL+N/SHCg1SfEUbkW6wrNGJamBmFrljyLl6vWA3uH5P6v9osLLkg0ZnFt23bXSJJl2FQDoA3r0MFMWeNWBVhw1Q76H7GnPQQoJOy/5mptS+uvhDQ2og8LbCyJbJAa4amvODpkm3d5NcDY19vA8zFmN9BfcktUVidDoK1aj+rRI2xSOrwZlT5SVd5KlpSpJsQaHWvXpGm49gZWHXPmnCoVJQiWiWClh2hc5nf5QKHfugVEZPgZfE4dgAO1R4V09I9KxOIOInYzBK0lIVLP+4EH/wDKgk//AGikODD182si8q3Mn8I4aSvDYqbNkS5ipTqTRh8mbK7/ACuKdYH8W4WSnC4bESpQkzJoqgEs2Qqeoehyh6fMN4tfAeKbC41RAOUAkLAKfkNFJpTkY5GBnTMXi5JnKKyVpNgwSk52GjOkadeXPgRKSyyknSj/AEd74s4PJl4VC5aUBaVpQtYD1Ygi/wDlFTh2Dk4fB/q58sT1KITKQbAEtYCtiSWNBHamT5WK4diDJzXUspUQSlThZ8CKjrHO4rK7XhMkpL9mpLsOaksw070c6sWEpOChL6qf8nLlHDT8VgymQhMqdmSuUS4CkleZqOaKS1qEbxosF8MoONnJmYRP6bIOzVpmGV27zuQTp/aIx3wpJIxeFUXbtSASdQhyABTVPpG34OT/AM3xIq3Zhg//AMVto5OyefG4NpPtfuYD4fkS1YkGYlAlhS1zAxCQhIUo00ACdzaOr8f8Nl4fEJEqWlCVS3AAup1Zv/ExQ+HBKAxMydLJliX2agmiv9dWXul6d1K40P8AxKQmZh8JPQsqSXTmNCoKSFAnm8u3/cY7syyyNZ4+XAfC4DBoGASMMib+qBea9lJRmempLsNMpjKfFuFlysXMlyUIloTlASkNo92NSVegjc8GlpwsjAyV96ZPmP3qlKihayU7MA3jzrh/jP8A9dP5KFBT+1OoEK3sd0j1Znf5ucQJd+93rainOsNDzDyDtzsx0B+sKFPTaSCJbVyS3je3no0MstQmlG5tr18wzNeJrmMKU915m8DKq/Mztc3qau1ennBsk4VwWcDixLmoWEpUqWoKCSWD1y1GjnoY72G+M5gxCsR2Ce0UgIZ1M1Ks5rQA3+WjVfKnE0vpp+2/t4eQsNXTr+42qIKdEZwU2tSNjwbHzyjECRghNRPWozSFUciqAQpwA5PiY53BJc7DNiFSCpMxGVK1FknOAHdKrkFnaj0asdj4ACZmGxwK0oCkJClK+VIKJlS9x1il8f4cyJqJeY9iJTShRgA6VudVEkOTdwzQXwRxu80sVLctcGOKwiFS04Mq7YtlWTUBJGUMWoHqbxDg8zFyFLkpwpmJUCVYdbGho7ueli7VjUcUEk4nh/aKmCaEqMtKQMppLfOSHDUsRrFHCr/6yur9xTcu6j9oFBWdSUrgt1b57OvM5faz+0lzJeBI7AqAQlRypUXJKrOah+kQwPGMZ2q8XKwJmGagAEZilgzlLHXKm/8AjzMdnB4US8PxIZnmETVLGiQpM3Ik88tT/uEcmXiCngqlIJSe1oUk6zP8gR5wV9yc5xcXUV2XfvucRS5gTMwQwhTMnLEzJmUV0qkVNgNOZNzUvGOMLGHTgsRhQhKAg5StSVte6aAliOhLRD4d4pmxIxKyVnC4fMtRBL5TkCnBJ+VVX/xix/xTw2XGBbsJkobXQSktbQptyjmJFqWRRa9SGM+MDMnSJ65KBMw+fJ3yB3wkF0tplTHI41xEYicqaqWEKWzhKiXIDai1qCOUAP8AM9Getb/vsebWJTaG+30vvrrE22ergwY4tNLckshvlYvz9moZoUCnTWFj09iHgWanS2LBUrYePp7aAqeoYA129HfaJg0v0b7RAkmjP1DQUZ52waypj8vRq+Qc5m90iUggXLEaMB50v7aGyl7Cu5YklrVvyERUDQNfn6OL2sPSGszqDuze/AiVLwmPZLpUgJSyfmOSY6QNTUAjnBfikqn8Mws9ipQACixJKVJKSehIQXZtWrGDC1hgnOnWhUCamwFhzFa1NonLmlqlZFqLLUsnbw5Q17EI9O3k1X3PTuPJV+t4ZQsBMCqUBaVRTUGtOu0CwYP/ADmZQsJZL1ZilID9SKeMecjEmnzNupSh5kl9Tzv4SGKWWAc2qFF92d631dn811DrpHprV2rjzdm94NKWZXFXCiVKmgAguTlWwFHNFBvDeOYtP/QiQlx2maxYp7Qd6n9urvGXQF9kuZnISlSEgZlOpav7QxckJSTQf2+Vb9Yo90KWRZs1nt3W9NY7Ud8Lbe65Xsjs8ExE7C4OdikkoXMmypaVM4CUBS1K7zgIUTlrtc0js/8AEVCp+DweJMtSDZYAKcvaJSXUDUAKlgB694RiFTSQw7TKboJU13+UkAeUQm4pZSXmrY0ZaiQ/+3MX6R1gl0tS133BOnetiKF+QB8fYh82t2s6g3TqYWDwRmJmqCglMpGdRNCXUkADmSTvbwisVgvbker/ALXgNGiGRWEnEty0qPB4UVlqBOnmX18ftCjqFnNt2doFVubbn8C/WsMoE1bm1qH7PDrLVtd2BfRtfbRFJuS/N9YSzfoscJaxYi271rQuS58zG/4vipKJiZeKSpSJyMM4WkBEtnK15i1TQKswBjz9MzUktU0Jp1L06BovYPAqnqV3y0tJWtS1KVlQm5uT4C/qHUmZep6eM0pN0lZ3pyzm4gjFBSZSSCgs+UmYRLMgt8xlH5Uva28OPLWMUqWkEYNpdEf0xhyUZlpKdb1HepTWJcU+HOzmJQmauZLQZSFhiTL7U5UEIJKcps4IIrvSnxDhSUTUyFzJ4SVzU94ZQoIAOdKQpmJcWBo9YbcwxULtO9vLjjf7lji6p4xy5ctKuySuWyUgBCZeaXlKLCpNw5vsY6XHSUp4r2YOcJlnOH7r5gmWhhTKE5iBV5g2EcfAcGlzVYdCZ88CfIVPSm+RnZLBV2CrNcRXwvCRlnr7TFJ7CUmcZYBC1O4y5M/zMEl222aOaZJyjt6ehruIOJ+LYErGDUpIb+mUpSBlYUWtSlGtWlhrmM5xpakGQjCJKpKpHcb5Vuk9oVEsklqHM5DC0V8Z8PTZa8XlxC1GQlKgQpQVMAylYLE/00rQTf8AqC1YDguFgycKvt5wGJndjkSO6CSXUQFgNbneBZ2OMV4tV/4aTjMiYuS8lc0YgYeQpaQmvZEErVJGV1TMzkgue6kUcuCbLQMauSpLcP8A09P/AGxKCAQtKrZsxNbu28cjFcKIlzloxU9SpGI/TspRSCpkqK1KC6ICS5sWBh+IfD6UHGShPnzDhRKV2Ystc4qygJzGpUnrWlzBtix0rZv2/P2NJw1X+rw8zAVKXhR3WPzZXmTFBmcHskgm+Yt8seTrxBUCV/MaqoaqN3rQu5rUPpHc+JMOrDTEBOImLWqUFFYWQlizCWrN3kgv6GM6rMS5SSVVJIJJ3Lmp5nzgIpihp8SezCTVdH8X/a2sKAKmlPjrz1fxhoJoVGkd+T+fQ0fwgE2Zs7Dw+kQUL6crE+TMPdISztsfLaJHpuTZOWaAno928R5bx0cBjlyiSCGUlSVIUHStBZ0m/dvWORJSRblau929B1iwVEU6a9dfzfnHWNGKktMlsaXi3xYqZMSoS0oSFIWpIV/UMtijMspoA3ytFVfGJK1zFrlFK1GYpDTHIUsZSkHs2QllqVrVKdhHCUdD6B/pAirbKfp4XL2vHa2Rl0eFKkqNJh/iaWgSVokErkIVhwjtO6qWoE5irsvmzOlmF30IilgviESULRLlEZ5SZRX2xChlJKVAmUAVd4CwACR1HGmOdXf/ALhXoHiBR5bnxvcOas22ghtbM3wULO7wb4mVJyEJzAZ+0SZriaVu5UMji+XWgSHpVpPHUpl4eWMOopw83tpf+rUqdwlX+lVOm5aOGWuz3ajDrf3yhphNaONf36+njA1jvosfkaLiXxDLVKxEuXLJRil9tMVn7yFKQlK0Sz2bWBAVW7xHGfFxK8XMTJCZmLShKlFeYSyjOElA7MF2UqpI0I3jNZ/ADn7YRCYbF6O3W/LSDrJrosdWXuO8VE8yymX2XZy0y/nzuEBkkEITo73ejM0cWZMFnfdi79QawRUt+W+t7AevnApiGd/Frjo0MmSni0fLwSmOaktQdTz3hQEKrZydACXqIUEndneEzr5DwZPXYU5Qglu7Smwt6/c9YMA9h6ivU+UQYVba9voIhZ7f6dIeYoDlyv5fmHS4enX+Da179YDNmV1H10084QV+7Av6dR5wRdW+5OavqDsA38Ro+G8PwapIVOVJ7ZaXSP1Cgmub+oRPpTLmCQQlwwckRkZywx+xcU0bVq2h5czvG9dB6aHyoKQy2MmZPI6To0yeG4YyM6kSzP7Ins+3UB2naEBz23+FkpU3zFRPdifGMJgUlX6cylkDuSjiVZVNMuZva90mWXAzixJTQPmitIF+Z0tvS/46xFSK1evMio5Dxq2vl2pE30sk71mmk4fAdohLIVKM6YhUxeIWhXZJSkomkCcAAVBYfKAaEaZh/o8ItJTnlSlGTKZZxAVkmqUoTO5+oKSyQCUsWYMCS0ZeYnqX3HXcuP20iK0veg3pysPODaF/Ql9bNLOw+EyLOWS4EvI2KcOZKlTGBxNQJuUWVdmIdsvneya61O3iYmUhzcNdwDvtEiBz22boIVtGjDhkk1dlfNsHajvbXUHXR9ICpANkh93PnXd9tIudmHoNhfrtpCJDBqDffwvpresMmdkwN8lJCQB3el3ccoUPiBrT8FoUMZdGnY7wVs/m7+IFdfSJFHX1P0JEJNNtalvAtprtCzOWen8e9ogz24uuQE0Mfvf3b0ims6Cnv6fiOjMQCKHdxv8Ai/K/WKEyS1zTU084eLMnUwd7AUrFX6fx+B6tBJMyjGpOx1PvkHiM5INGY6Aaeben8zlUNNudR1G9aPDPgyQvXRZC3tzZttKnxp1gUwjd+lXpyY+TaVgiS4Idh1Bp9NBvA1y9dKe33iaN87aoAlNHp150oP2aGmg7vtz5j39Ic82fTSg/n63hpeV6HXdvs8MZvDwTOjkEb+I1b2/OJpSPMef4gQFflPiff1gqEOKD3ZoVmnCl2ElYb+b7iBrWDbnEsp29evOBmVXl/Ou30jkPO0U55OmnvzhQpyCDs/T34woqjy5puTNIEPZvLo33vEOwPh9fCDqTb35RFaT+P4iB7+kAUEC9/b3/AH5RWCiGGV+bvTm1LxdX7Pvrv+1NUqtbbsz8rN46c4MTJni72AzJb6B9/P5jr6xOTL+9BTz9IkpJqACOlL6PfwicvkPufdIZshGHjJFNOlen1r7pAwitjpXbpzrBJiqN9aiBq386t71hUXkyvMTSunN6fmHldbbh+oS452AETUbalxTb1B9YnLo1B4k/Y84Yg4+KwQlDe/QfTRmiZs7n24iCjX7fkvCXRtaXu1envaOGU9IpidG9fdIFMUaVuHsT5j1hu0e5rWhhnuWDv7+sGqBPLqKsyWzn7woKUl6D37MKHMckrNEhVPxDEm/7wCQO6PD8RYdx+fztEaPVjlciDHmH667aeMBKVculC3nX+YMUMTbna3MQ6UMPY9fPTeCTk7KxlE1IpyYVfUj69Ikmup5X9iD+XLT7v6+bwAq6EO7Vv+bxwnDIlIfWg+oMMqU+pD6+/GJG7aH34whcNW3ifWCNd8gVd2mvun0geTShvre33A84cAvVj7FRziaUvr7G7+UGjPrt0QUkX2BrvYuw352iCxsPqff0iyUPb3eIdm2lfeschpxYDIDzMN2Tj3VtIJLcv5vBFij026+UESKvcrTZWjv78nhoMoEX0+mrQoO4kqss4dfcTzA8KmLSC6iNq9YUKBWxWDdjLGvMD815w5RXrc9IUKAVfJE2JNWf7P5xFID239vChQByCDQloZwSKX902vChRyJ9gCkuHiEsAqbYwoUUMkuUX5FBv7eBrSHIbx6naFChFybsnyoHID+f4/MSOnifL+IUKCThwRmIFeVPKFChQbOlFW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data:image/jpeg;base64,/9j/4AAQSkZJRgABAQAAAQABAAD/2wCEAAkGBxQTEhUUExIWFRQVGBgYGBUYGR0YHhkaHBoXHB0bGBgcHCggHxwlGxYYITMhKCwrLi4uGiAzODMuNygtLisBCgoKDg0OGhAQGywkHyQsLCwsLCwsLCwsLSwsKywsLSwsLCwsKywsLCwsLCwsLSwsLCwsNiwsLCwsLCwsLCwsNP/AABEIAKUAeAMBIgACEQEDEQH/xAAbAAABBQEBAAAAAAAAAAAAAAADAAECBAYFB//EAD4QAAECBAQDBgUDAwIFBQAAAAECEQADITEEEkFRBWFxEyKBkaHwBjKxwdEU4fEzQlIjcgcVJWLCNFNzgpL/xAAaAQADAQEBAQAAAAAAAAAAAAABAgMEAAUG/8QAKxEAAgIBAwIEBQUAAAAAAAAAAAECEQMSITEEQSJRYaEUMlJx8BOBsdHx/9oADAMBAAIRAxEAPwCvg/kSxYMKP6A+ERmgHVzeu/vWB4FYyJozgU35bxZQxNAHHhGdI+rc7VFU3qqvVhrr1hwQNQQRawDc9R+IsrQ9mPQim1haKk6UHPdfcBj509YKEkmiKVPQZW322pDsS1vLZtH8PCHQknS3gB1iYCVWQ+zOw6co4TdgVIG46BrcuQgZlAVFQdQxG9LOav7MW1M3yMKbM9asGra8VjLzVDtdzp75l4ayc8De4yZQOwrY2J/OkJKAP7QR/Oh8oigh6AndutgduXNqwlcw17no7DS3pBZHdbhFF7gAW39nnblD5d/D9j/EDCCKgEDmL+N/SHCg1SfEUbkW6wrNGJamBmFrljyLl6vWA3uH5P6v9osLLkg0ZnFt23bXSJJl2FQDoA3r0MFMWeNWBVhw1Q76H7GnPQQoJOy/5mptS+uvhDQ2og8LbCyJbJAa4amvODpkm3d5NcDY19vA8zFmN9BfcktUVidDoK1aj+rRI2xSOrwZlT5SVd5KlpSpJsQaHWvXpGm49gZWHXPmnCoVJQiWiWClh2hc5nf5QKHfugVEZPgZfE4dgAO1R4V09I9KxOIOInYzBK0lIVLP+4EH/wDKgk//AGikODD182si8q3Mn8I4aSvDYqbNkS5ipTqTRh8mbK7/ACuKdYH8W4WSnC4bESpQkzJoqgEs2Qqeoehyh6fMN4tfAeKbC41RAOUAkLAKfkNFJpTkY5GBnTMXi5JnKKyVpNgwSk52GjOkadeXPgRKSyyknSj/AEd74s4PJl4VC5aUBaVpQtYD1Ygi/wDlFTh2Dk4fB/q58sT1KITKQbAEtYCtiSWNBHamT5WK4diDJzXUspUQSlThZ8CKjrHO4rK7XhMkpL9mpLsOaksw070c6sWEpOChL6qf8nLlHDT8VgymQhMqdmSuUS4CkleZqOaKS1qEbxosF8MoONnJmYRP6bIOzVpmGV27zuQTp/aIx3wpJIxeFUXbtSASdQhyABTVPpG34OT/AM3xIq3Zhg//AMVto5OyefG4NpPtfuYD4fkS1YkGYlAlhS1zAxCQhIUo00ACdzaOr8f8Nl4fEJEqWlCVS3AAup1Zv/ExQ+HBKAxMydLJliX2agmiv9dWXul6d1K40P8AxKQmZh8JPQsqSXTmNCoKSFAnm8u3/cY7syyyNZ4+XAfC4DBoGASMMib+qBea9lJRmempLsNMpjKfFuFlysXMlyUIloTlASkNo92NSVegjc8GlpwsjAyV96ZPmP3qlKihayU7MA3jzrh/jP8A9dP5KFBT+1OoEK3sd0j1Znf5ucQJd+93rainOsNDzDyDtzsx0B+sKFPTaSCJbVyS3je3no0MstQmlG5tr18wzNeJrmMKU915m8DKq/Mztc3qau1ennBsk4VwWcDixLmoWEpUqWoKCSWD1y1GjnoY72G+M5gxCsR2Ce0UgIZ1M1Ks5rQA3+WjVfKnE0vpp+2/t4eQsNXTr+42qIKdEZwU2tSNjwbHzyjECRghNRPWozSFUciqAQpwA5PiY53BJc7DNiFSCpMxGVK1FknOAHdKrkFnaj0asdj4ACZmGxwK0oCkJClK+VIKJlS9x1il8f4cyJqJeY9iJTShRgA6VudVEkOTdwzQXwRxu80sVLctcGOKwiFS04Mq7YtlWTUBJGUMWoHqbxDg8zFyFLkpwpmJUCVYdbGho7ueli7VjUcUEk4nh/aKmCaEqMtKQMppLfOSHDUsRrFHCr/6yur9xTcu6j9oFBWdSUrgt1b57OvM5faz+0lzJeBI7AqAQlRypUXJKrOah+kQwPGMZ2q8XKwJmGagAEZilgzlLHXKm/8AjzMdnB4US8PxIZnmETVLGiQpM3Ik88tT/uEcmXiCngqlIJSe1oUk6zP8gR5wV9yc5xcXUV2XfvucRS5gTMwQwhTMnLEzJmUV0qkVNgNOZNzUvGOMLGHTgsRhQhKAg5StSVte6aAliOhLRD4d4pmxIxKyVnC4fMtRBL5TkCnBJ+VVX/xix/xTw2XGBbsJkobXQSktbQptyjmJFqWRRa9SGM+MDMnSJ65KBMw+fJ3yB3wkF0tplTHI41xEYicqaqWEKWzhKiXIDai1qCOUAP8AM9Getb/vsebWJTaG+30vvrrE22ergwY4tNLckshvlYvz9moZoUCnTWFj09iHgWanS2LBUrYePp7aAqeoYA129HfaJg0v0b7RAkmjP1DQUZ52waypj8vRq+Qc5m90iUggXLEaMB50v7aGyl7Cu5YklrVvyERUDQNfn6OL2sPSGszqDuze/AiVLwmPZLpUgJSyfmOSY6QNTUAjnBfikqn8Mws9ipQACixJKVJKSehIQXZtWrGDC1hgnOnWhUCamwFhzFa1NonLmlqlZFqLLUsnbw5Q17EI9O3k1X3PTuPJV+t4ZQsBMCqUBaVRTUGtOu0CwYP/ADmZQsJZL1ZilID9SKeMecjEmnzNupSh5kl9Tzv4SGKWWAc2qFF92d631dn811DrpHprV2rjzdm94NKWZXFXCiVKmgAguTlWwFHNFBvDeOYtP/QiQlx2maxYp7Qd6n9urvGXQF9kuZnISlSEgZlOpav7QxckJSTQf2+Vb9Yo90KWRZs1nt3W9NY7Ud8Lbe65Xsjs8ExE7C4OdikkoXMmypaVM4CUBS1K7zgIUTlrtc0js/8AEVCp+DweJMtSDZYAKcvaJSXUDUAKlgB694RiFTSQw7TKboJU13+UkAeUQm4pZSXmrY0ZaiQ/+3MX6R1gl0tS133BOnetiKF+QB8fYh82t2s6g3TqYWDwRmJmqCglMpGdRNCXUkADmSTvbwisVgvbker/ALXgNGiGRWEnEty0qPB4UVlqBOnmX18ftCjqFnNt2doFVubbn8C/WsMoE1bm1qH7PDrLVtd2BfRtfbRFJuS/N9YSzfoscJaxYi271rQuS58zG/4vipKJiZeKSpSJyMM4WkBEtnK15i1TQKswBjz9MzUktU0Jp1L06BovYPAqnqV3y0tJWtS1KVlQm5uT4C/qHUmZep6eM0pN0lZ3pyzm4gjFBSZSSCgs+UmYRLMgt8xlH5Uva28OPLWMUqWkEYNpdEf0xhyUZlpKdb1HepTWJcU+HOzmJQmauZLQZSFhiTL7U5UEIJKcps4IIrvSnxDhSUTUyFzJ4SVzU94ZQoIAOdKQpmJcWBo9YbcwxULtO9vLjjf7lji6p4xy5ctKuySuWyUgBCZeaXlKLCpNw5vsY6XHSUp4r2YOcJlnOH7r5gmWhhTKE5iBV5g2EcfAcGlzVYdCZ88CfIVPSm+RnZLBV2CrNcRXwvCRlnr7TFJ7CUmcZYBC1O4y5M/zMEl222aOaZJyjt6ehruIOJ+LYErGDUpIb+mUpSBlYUWtSlGtWlhrmM5xpakGQjCJKpKpHcb5Vuk9oVEsklqHM5DC0V8Z8PTZa8XlxC1GQlKgQpQVMAylYLE/00rQTf8AqC1YDguFgycKvt5wGJndjkSO6CSXUQFgNbneBZ2OMV4tV/4aTjMiYuS8lc0YgYeQpaQmvZEErVJGV1TMzkgue6kUcuCbLQMauSpLcP8A09P/AGxKCAQtKrZsxNbu28cjFcKIlzloxU9SpGI/TspRSCpkqK1KC6ICS5sWBh+IfD6UHGShPnzDhRKV2Ystc4qygJzGpUnrWlzBtix0rZv2/P2NJw1X+rw8zAVKXhR3WPzZXmTFBmcHskgm+Yt8seTrxBUCV/MaqoaqN3rQu5rUPpHc+JMOrDTEBOImLWqUFFYWQlizCWrN3kgv6GM6rMS5SSVVJIJJ3Lmp5nzgIpihp8SezCTVdH8X/a2sKAKmlPjrz1fxhoJoVGkd+T+fQ0fwgE2Zs7Dw+kQUL6crE+TMPdISztsfLaJHpuTZOWaAno928R5bx0cBjlyiSCGUlSVIUHStBZ0m/dvWORJSRblau929B1iwVEU6a9dfzfnHWNGKktMlsaXi3xYqZMSoS0oSFIWpIV/UMtijMspoA3ytFVfGJK1zFrlFK1GYpDTHIUsZSkHs2QllqVrVKdhHCUdD6B/pAirbKfp4XL2vHa2Rl0eFKkqNJh/iaWgSVokErkIVhwjtO6qWoE5irsvmzOlmF30IilgviESULRLlEZ5SZRX2xChlJKVAmUAVd4CwACR1HGmOdXf/ALhXoHiBR5bnxvcOas22ghtbM3wULO7wb4mVJyEJzAZ+0SZriaVu5UMji+XWgSHpVpPHUpl4eWMOopw83tpf+rUqdwlX+lVOm5aOGWuz3ajDrf3yhphNaONf36+njA1jvosfkaLiXxDLVKxEuXLJRil9tMVn7yFKQlK0Sz2bWBAVW7xHGfFxK8XMTJCZmLShKlFeYSyjOElA7MF2UqpI0I3jNZ/ADn7YRCYbF6O3W/LSDrJrosdWXuO8VE8yymX2XZy0y/nzuEBkkEITo73ejM0cWZMFnfdi79QawRUt+W+t7AevnApiGd/Frjo0MmSni0fLwSmOaktQdTz3hQEKrZydACXqIUEndneEzr5DwZPXYU5Qglu7Smwt6/c9YMA9h6ivU+UQYVba9voIhZ7f6dIeYoDlyv5fmHS4enX+Da179YDNmV1H10084QV+7Av6dR5wRdW+5OavqDsA38Ro+G8PwapIVOVJ7ZaXSP1Cgmub+oRPpTLmCQQlwwckRkZywx+xcU0bVq2h5czvG9dB6aHyoKQy2MmZPI6To0yeG4YyM6kSzP7Ins+3UB2naEBz23+FkpU3zFRPdifGMJgUlX6cylkDuSjiVZVNMuZva90mWXAzixJTQPmitIF+Z0tvS/46xFSK1evMio5Dxq2vl2pE30sk71mmk4fAdohLIVKM6YhUxeIWhXZJSkomkCcAAVBYfKAaEaZh/o8ItJTnlSlGTKZZxAVkmqUoTO5+oKSyQCUsWYMCS0ZeYnqX3HXcuP20iK0veg3pysPODaF/Ql9bNLOw+EyLOWS4EvI2KcOZKlTGBxNQJuUWVdmIdsvneya61O3iYmUhzcNdwDvtEiBz22boIVtGjDhkk1dlfNsHajvbXUHXR9ICpANkh93PnXd9tIudmHoNhfrtpCJDBqDffwvpresMmdkwN8lJCQB3el3ccoUPiBrT8FoUMZdGnY7wVs/m7+IFdfSJFHX1P0JEJNNtalvAtprtCzOWen8e9ogz24uuQE0Mfvf3b0ims6Cnv6fiOjMQCKHdxv8Ai/K/WKEyS1zTU084eLMnUwd7AUrFX6fx+B6tBJMyjGpOx1PvkHiM5INGY6Aaeben8zlUNNudR1G9aPDPgyQvXRZC3tzZttKnxp1gUwjd+lXpyY+TaVgiS4Idh1Bp9NBvA1y9dKe33iaN87aoAlNHp150oP2aGmg7vtz5j39Ic82fTSg/n63hpeV6HXdvs8MZvDwTOjkEb+I1b2/OJpSPMef4gQFflPiff1gqEOKD3ZoVmnCl2ElYb+b7iBrWDbnEsp29evOBmVXl/Ou30jkPO0U55OmnvzhQpyCDs/T34woqjy5puTNIEPZvLo33vEOwPh9fCDqTb35RFaT+P4iB7+kAUEC9/b3/AH5RWCiGGV+bvTm1LxdX7Pvrv+1NUqtbbsz8rN46c4MTJni72AzJb6B9/P5jr6xOTL+9BTz9IkpJqACOlL6PfwicvkPufdIZshGHjJFNOlen1r7pAwitjpXbpzrBJiqN9aiBq386t71hUXkyvMTSunN6fmHldbbh+oS452AETUbalxTb1B9YnLo1B4k/Y84Yg4+KwQlDe/QfTRmiZs7n24iCjX7fkvCXRtaXu1envaOGU9IpidG9fdIFMUaVuHsT5j1hu0e5rWhhnuWDv7+sGqBPLqKsyWzn7woKUl6D37MKHMckrNEhVPxDEm/7wCQO6PD8RYdx+fztEaPVjlciDHmH667aeMBKVculC3nX+YMUMTbna3MQ6UMPY9fPTeCTk7KxlE1IpyYVfUj69Ikmup5X9iD+XLT7v6+bwAq6EO7Vv+bxwnDIlIfWg+oMMqU+pD6+/GJG7aH34whcNW3ifWCNd8gVd2mvun0geTShvre33A84cAvVj7FRziaUvr7G7+UGjPrt0QUkX2BrvYuw352iCxsPqff0iyUPb3eIdm2lfeschpxYDIDzMN2Tj3VtIJLcv5vBFij026+UESKvcrTZWjv78nhoMoEX0+mrQoO4kqss4dfcTzA8KmLSC6iNq9YUKBWxWDdjLGvMD815w5RXrc9IUKAVfJE2JNWf7P5xFID239vChQByCDQloZwSKX902vChRyJ9gCkuHiEsAqbYwoUUMkuUX5FBv7eBrSHIbx6naFChFybsnyoHID+f4/MSOnifL+IUKCThwRmIFeVPKFChQbOlFW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://files.books.ru/pic/310001-311000/310752/3107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1760066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41284"/>
              </p:ext>
            </p:extLst>
          </p:nvPr>
        </p:nvGraphicFramePr>
        <p:xfrm>
          <a:off x="142844" y="1336888"/>
          <a:ext cx="8858277" cy="502107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143105"/>
                <a:gridCol w="1282096"/>
                <a:gridCol w="1358269"/>
                <a:gridCol w="1358269"/>
                <a:gridCol w="1358269"/>
                <a:gridCol w="1358269"/>
              </a:tblGrid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Организм и среда обитания</a:t>
                      </a:r>
                      <a:endParaRPr lang="ru-RU" sz="2000" b="1" i="0" kern="1200" dirty="0">
                        <a:solidFill>
                          <a:schemeClr val="lt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Человек и биосфера</a:t>
                      </a:r>
                      <a:endParaRPr lang="ru-RU" sz="2000" b="1" i="0" kern="1200" dirty="0">
                        <a:solidFill>
                          <a:schemeClr val="lt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природы</a:t>
                      </a:r>
                      <a:endParaRPr lang="ru-RU" sz="2000" b="1" i="0" kern="1200" dirty="0">
                        <a:solidFill>
                          <a:schemeClr val="lt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Лесная аптека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Собери грибочки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Экология родного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края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50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01368"/>
            <a:ext cx="9144000" cy="452628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Где находится самый большой заповедник?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Охрана природы</a:t>
            </a:r>
            <a:r>
              <a:rPr lang="ru-RU" dirty="0" smtClean="0"/>
              <a:t>, 20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285992"/>
            <a:ext cx="8858312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Антарктида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338" name="AutoShape 2" descr="data:image/jpeg;base64,/9j/4AAQSkZJRgABAQAAAQABAAD/2wCEAAkGBhQSERUUEhQWFRUWFxgXFhYWGBcYGBcYFxgYFxcaGBkbGyYfGBsjGRQXHzAgIycpLCwsFx4xNTAqNSYrLCkBCQoKDgwOGg8PGiwkHyQsLCwpLCwsLCwvLCwsLCwsLCwsKSwsLCwsKSwsLCwsLCwsLCwsLCwsLCwsLCwsLCwpLP/AABEIALsBDgMBIgACEQEDEQH/xAAcAAABBQEBAQAAAAAAAAAAAAABAgMEBQYABwj/xABDEAABAgMFBAcFBgMIAwEAAAABAhEAAyEEEjFBUQUiYXEGEzKBkaGxB8HR4fAjQlJicvEUM5IVFkOCorLC0hdTczT/xAAaAQADAQEBAQAAAAAAAAAAAAAAAQIDBAUG/8QAKhEAAgIBBAICAQMFAQAAAAAAAAECEQMSITFBE1EEYZEUcYEiQlKxwTL/2gAMAwEAAhEDEQA/AMjBjo6PrD50Ijo6DCGdBECCIAFCDAgiAAiFQkQoQgCIIgCCIQxQgiAIIhAKEEQBBEACoIgQRCGKgwIIgAUIIgCDEgGFQkQqAAiFCEiFCEMIgiAIIgAIgwBBgGGDAgwAdHR0dABmmjoMdG5mdHR0dAAYIgQRAAYMCDCAIhQgCDCGGCIEKEABEEQBCoQBEEQBCoACIIgCFCEMMEQIIgAUIMAQYkAiFQkQqAAiFCEiFCEMMEQIMABEGAIMAwwYEGADo6OjoAM40c0Kjo3MxLQWgtBaAANBAjoMAAAggQYIhAcBBAgiCIQzgIIEdBgA5oLQuVKKiyQSdAHMW8nYKUy1TbRNSlKA5RLImTSKDBLhLkgOTnVozlOMeSowcuCnAhm121EpLqOYF0MVVD9l3ZqvhCZvTGVLlzOrkDripkGYb4QhhvXTRUx3yb0jIWvaC1rK1LUpZVeKiTeJOZVrhy4Rk8rfCOiOD2zdG0SCtCUWhBKw4vhcrO7dKli4C4Nb12mOUP2ixrlllpKTxGPEHAjiI85NqWXfed6mpfVz9VgpnKSzBhiKMwOhiVkkudy5YIvjY2Nv23LlUJvK/Ckh+/Id8LsW10zQSlKyB2mS939QDkDizRjVSiakHnWv08NomrlEKSSCMw4IhPLLoawRPRinl3EH0gtEXoVaha0lM1SUzLxCTuhwQGFTQv8Aix11O0NpJkzDLmpUggkOainJ274UPkJ7S5In8ZreJKAhTQbEjrW6tlPgxFdGc/vEmfsqajty1pbFxhGyyRfZg8clyiMBCgIDQqKJOaC0dHA1AzOAzPIQAggQQIdVZFjFCxzSoe6EIQTgCeQeFaHTEwWiPOt8tOKg+gqfKK207fNRLSANVerYDzgspRbLlawA5IA1NIqLZ0iCS0tN/Umg7tYo7ZaiarUVHn6DIREmT2xx0DU5vnEuRrHF7L+Oi1T0XtJwkqwfFPxhwdELWf8AAVzdDeN5o28sP8l+Tn8c/T/BTQYtf7r2n/0q5ulvF2h+V0KtamaTjmVywPG80J5ca/uX5H45+n+CjgxeHoPa37EsioA64Jcti6XoNHq1YaV0StqippUmXVw810pAyBClHVyaYM2eb+Tjvn/RovjzoqQIMXez+gFsSv7ZUq6oEllElBAowYM5F3SrthEqT0Enki8UJBLEuVFIyJAAy498H6nH7B/Hn6M3BjYo9nZCgFTgUmpIF26ljvMo71Rg4zrEaZ0AnAkJmSlAZusU1IuUgXycT7E8GRdGZEMWu2pQNVZJGPfpGlmdBrY4udSc6rxpoR6gxRzvZhb1VUqS7kn7QuSc3u+sTL5EOmXDBLtFZsnpZ1c15gN3OWEpIUQFMk3ncElLuO7I2m0+lM2fKmBU0I3EpMsAX1AVS7ANVnIAy3TEX/xfbCq60pJIZN6ZU4c61wi76K+y+dItKZlo6mbLALpQpeOQIKAGeOWc489nXGDqjAixBSt2go+Lu1a64E84btdhAQbgJY849E2p7PJ19fUdWEOboKgCATSl1uEQJfs8tuCUIYU/mIrxxdo2jPHp5IanfBg5Mq9eBcMMM30Y8Is5tkBlkAMSATUkAt6/GL6z+zW3JKlmUlRJLfaIYVONeHlD46D24YyQo8Jkpn53oFOHtBJSvgobLuSk3sSHbOtYhz5iW3gBiw5++Lub0B2ksk9UnT+bLpyZUBHsptyjXqknN5jn/SCITyx6Y1jZQ7Gt3VTiUUfIej8sjHoNm6m3SwiYWmgMm8CHpg/P3RSSfY7anDzZKTzWa/0cI0+weh1os6g86UoOHSQrHUZpP00cc3vaOiPFMw0mVNsi1AEpcEMpLhSa1Yje+UXuwOn60KAtMsLl0TeKSuWRpvOUai6WByjVbe6JLnqSQtIIpvAnHJ9Gw98UI9mkwEtNRdOKSFAt4Qm1LkKo0djm2W0EmzFKgamSt1FJzCS94a0buizsXRKROpvypn4TeXL7jRQwzJjz+f7M5955cyWkh2LzEnGlW8+UavYtq2zZ03VTrPaEDATjNKwMmWlIJ/zEwapL/wAyJcIy5Q/tn2e2pD9SEzE/lUx8Fe4mMz/dy0Ida5UwXVYAEqJFRVPZD1ckcNY9CO0pi0uoqSvNAmLVLfgXSSObRCt6Zk2iiSGqwTlh94ZjjGsfkTqpUQ8MVujJK2zb1IMsLUAq8FFV1jeGABDgAUpWkZjam1FgdUqaqZdcEObgOY/NhHo8nZ8xJoGGbywotizguRFZa+iUo7wKUL/CQUmujuBXui45YLolxkzz5ElSxWgyGXhn6QzaZ1xwKnjgOev1zjU2zZDumWlZWwaoIfMMz04GKWfseYkm8hQNcUmmRjoUlLhmdNFEqYwGKlk9/wAvWFyLK29MZzlkPnExFkEtzUqOJOPyirtqVLLig0JEFMaPoqzWhZUlLhIalcWP4br0OmsPKmoFFEU1JugBwd0BgPCMZs7pMiclbslMotQ41CVHClfF4l7LlXkqKJkskuSqakKuhbXAWu4g6OXfAiPIo7WzUWg4XVPXIgviHI56ad0NCVezINRdDXAS5zoC3I0ii2rtVQVeTLR1V+6Lhb8V7czLhicSxENWnpbIAVKUZiShsQRdK2G9TF+8MeMHQGoUSfv7qQCAmqSWZicXypTGsNzVkBykMcSXD8BgwpjSmZJpl9o9MESpUuYBe60BctBoQCQ153JvM+9UNiaw9Y+lX8R1YwcqdKkg7iQCplVcVBqM9IKEX8lTqFXTvG7vJwZIO8XPo5zhSyUsUgzATUpoz8DvKrm/gHan2btYqEtZT1iVgKSosClBDXlMGVvslwxYjUwnZ/TNJExMwFADi8lmDhgT3uwq55QO7oEX9nnJUHqQ4yIY5vXHhx4iGwpQej3XBFFUBpQg4perfGKbZ22SpS2CGZKXaiXAYNVwATWtG4CIx6WyUFW6pSULuCYKG8pBWQQchqTrzI7QzQzLUULBCboLMeL0pqQRR3qzRLmhKheQXOFXxxqNa4cXrGItPtKRMuoTKWVKpUimNSxoBdPhFsnb6VyUiZLUKshaWJCgHKilxR0sGLu2ZhNNAizNFXS+dXYO3icQMPjDksEJUQbobFnThkRno2sZqx9L0pKEpUpaSoBiCC5AU1RkOVQ1HhS+ksw2da0pUFi6sOoBypUul3AJdRp+XJ4dMLRoZMxaBvMoVqnI0buxdi1YM+1G6VLSCHcGrM9A9eIpw5xkpvTWcpKr0mU19nLml1RvEnB7qh4Q5ZulilIW8kUUQT1qiUsHJBIIywyYYQUwtGtl2gMDvEEO44aijHgca4tCZ8qovVCmopCWJBLVYVGOcZbo/wBIP4i2S0lF0S03ip6upF5L0cJcpLOxpSkaHatpmpP2YSkq3eyCDhS6QxIPkIT2BbkoWbAFBJrVKjhyVjRsMK8YUmzqriwrvUBFRhge6nKKdG2bWywQBcmC6E7u4Q6SoF3qlQyxEMz9uzZjqTdSoKVdWHKkpoBw0PeIVlUXhkYFlEahiMcgPH4xHnSw9wrAJe6k1pyxLchjWKWz7etKgkBkrWVi8QQoMhRq1CXQ1eJi1k7VmqCiu6oIUzUvKupBfBncE4QWxbEqTevBwKvdulzRxq+WcEpY7yFDChDKfSn7UjOWnpNONrWjsS0kIqCVOQSVM9OyWxwwifYtu2grVKWoElKSMaAuFV1ceWcO2BamWgjFjopmPecMfSH/AOxeTnDl354VrFCqdNQo/a3WxcDAkhwrGj8RhkYUkzQoELLVTNRvNeN1V4AEAtiNQruidQ9JZTdlkYrAGNUueWNfl4UFt21KlC91hIwIQCK8QpgK+cX02aL6E3lLDKIBJd+ZxA3S3GMratkfazb9ZUwvrdJLkOMGoR8IpSE0S59vvJUQVbv6yS4DNk/eKw0uasEjeWQQkOojeURdN0PTec4UHCELAlICZhuaENvAFKQQMASohx+UnCLOxWWaUvLQJaabyylxRIfWiUgVGusPUKisstnnOoXgApd1JYEqAJdTnshyMNToHjyUz1TTdUq4pypKiTduuKcaihcM1MXsdr7clSEqPWdZNQWuEhIU4rdF3eoMQ7NGVtPTyYgqMqXJF1iesE1Yet4uVjOjFIfXQsKL6ZYyhgUUUzEYpLXTgKuOGZitt9jmzGlpnIRdqL8iWpSk6k9WTiWrpGRtftFtk9aUJuklTITLlJQSeB3uI840vR2zzp6VTbReSgMhN9Uy+pVSTdlLDANnqIpTFpM/sqddTuk9kJZxgAQxYVx8hFnYdplCSZRYqCqKwckF2/UlJ7ot0bEsIp/CpSfxJnKSrDgkDHUPFbatjSFndSZY0E5ZcVx38+DRrrVcGen7DJtimkpb+SEKfALmJN4kti6q95hFpUhU+au6VIUuoerBc2aQHOL9WnkDE1Fms5SApKgMihc1+LkrPlDdt2TZ7wCP4hBzKJhLvqJl8Awm0+gW3ZBOzwsy0rDhCBeJ7Sl7z/5d8cdwPm9oVXlYt9mqWmgZPWLBWRk7JCdGeESNhSwA8+0LvZBUsEd6ZJMSpGwpaQyRaGL4qKv9yHHdBt6Df2datrCVZghCKh0pD0CVIAH9KkJUBxPOK9OzUq7b3SJQKXcqVLFSdA5VQfiMTP7AlKdSutWl/wCWpZu50N0BRFG7WcPo2ZIc/ZrL1H2s4XXowF71BgVJ7IXK5HrCQqYEJZyaB2BLO54UMJ2tJEtcwLDLKwssMCJJQSW1vVHGJ+zZSJd1KJYGd5S1KUDkXJZxqBCLfsKQuYorkdaokEkFyokYqAVXRyIUnb4HFJLkz+zLFKkBwl1AEXqk9on0Iy1iyO0EoDkskBRLmlUmviXh2ybFQg7lhCRXKZwxMWKdkoVdKrMkEEEbrMdad2MNvbgEt+TObFkp3bjrZThwaiiQKs9ExMm2yXdKXBdCkgE43gAPNIi7s828wKEirMVJHkQ+ZhE3YiCb5syLybxBDit3gBrrE2+0Ol0zMykShK+0BReU++4JAChn+vGJSdoSmu0CQ7BwASokqPMkvF8ZC5iTekS1MWZSUkZ5KhMuwXUkdRIQNBLQBR9M4q32KkU+zZyAFBDG8EA3alkvpVnV6aRqxbC5TmVqqoMAQVFycaEsRpFVYgFrDolBmwSkPqC4qKfOLpdjA7LAhxi1DiCbpd6UOkRO3yVGuiNbCTKKppSEqUUG+MnUlmcPikkcTrSLZDeN8JHbSmoa+FJQCU6qcn6BizNivJqpKSFOA6WeuYSW+WENAJTQqDhmZKikYYbhar/tGek01DEizLvIoynCrpoktUpfFgCaaAaCGbLbpapm4qpKgXLvcJSFs9AWPemLJSkgBSpwUcgmmA/NgPqsMIXIJBMxKCRRgnJyWuzH1rxMGmxKRDnWcLKZjUWl7ooQpJDKbMEBQI0AcViTKswCkJvupg6nBvBRZjhUADHUQ/Pm3cJiOCVEpUXoB2qGorTEUhEpdDSbTG6oAPnQqBasGkdjtisaFKQVqcSgreUyXBSzNgxIBzhJkA3gVbu4AQofkKmY41PJiYRZio1ANaN1pbmA5Y1weE2+XMAoicoUG6V3hqzHI5wUFnWabLVfeYBdZV68ndO8EqB/CbocYUgWi0IukOFLU5BSCzZPSpoMKg1iLaLUpKHImoIGKis0OoSoMePCE7MtlOrVMvrNXVMVLFRQB1zK1Hwg09hZI2f0cSkpVNV1poyUgGWhJS6VKBBuJZBY4PqzwjbyliYllKKVpHUXVhSSs/fUXvKa/ukAsa1xh6fYZwACVsW+7MDeBmCndWKkzZ6FETFqU1KKmEDkUlgeWYhqIOR5jt3Y80Wichc9Tp3ASb14JDAXkGuIBJAfxTERGyEyylRWJuJF0dWL1GdS7rAMaJAJYauPU7VZ1kdYpaVaNMbTG9Mrhhd17o1kUuYezSrkM3leIFcW7opx7J1GZ6OTLNKs8y0zLRLlWgX5cqXKBUqVfN68Qhd+aNL6rozJjMHpPOkAizulK1FZXMCJkxRNKlQIanjnkPYU7JCgWUm9gd8MAeBQCDRnHhFRabHNSSBvVpdWlVPAlucCV9jsrpK98gqQK4ElR8w0PWdBKizNwA/bOLNe0ZhUBiKdpSj5BoSyrz3Rzb3kmLsxY1JkISg9YFmp7LJpjofWJdsFnCgbjkpDOtqMk5KAOAw0MLmWUqSWz/QBhw5iGhYyQliAwbteGCYAIU1SLoUhBFSwDkeCniw2bb1JZ0JIzeWnMa3XFc3ascLGoIKSoOTiHbAUwqYTLstxBrV6i6wp6QCsvbNt4sWkoSxbAjV+yRpEGf0jtF5hfDglgtTODgGGnGFWPZswgqJSlPaJK0UHc5HhE6w7HllRWJw3hklRBrVnbwidkyt2U8q1LK3WCo0cqc4ccYkz528dx6J11ZsYsJuzpQU4Ws8BLKfUgRAnpF4sCaAbwajuMeXlF3ZPA0JKDVSijhcJ0zesTpMuWEbqyo4hkN473uiHNkouiiHNcaxJk0QWR3uj/tA+BDMhUofcUS+N8APyCREtC0spkDA0UXenBj9CK0Wi6aI/qQhT8nBPnD8i2IJUFCYgHAolFSWOO6S47nxhtCUhSDiyJYFC2XmSYLBT0SnkC2HB4M4SACUz0nO6qVMS/IsYj2Ta0kdtBV+lQTTiLrv3w6C/sdsUtKZgdQyGPPByIuVAkOkPXJiPIxCsu3rMezZ3bMrUfl5wpe1ZRNbKyf1qf0+MS7fRSaXY8ucwIIzeGyzd/wAPhCTPlEUkTAcjfDN3hPhCrP1Q/mIWABiFpJx0chuLxNDsEtYDVwhbh++Ol2mzD/3M+akf94eNsst9NFhOd6oOlQug7oP4H/JXTkpMxzhyhcuXLU9Ae4RfKXYga9Xh2r4bOjXn/eBInWEqO/JUcqgf6ipjlBf0wr7Rn5Gz5SFApSlJH4QE+n1WHZlgQsupEpR/NLln/i8aErsv4Af0rSf9qy0N/wAXZhhKV5/9oWr6HRmLZsWWpT9WgagJAB7su6Ii5ElgJlmSq6clrS3qR4xqLVb5P3ZDn8yyB6xTz7cgClnlg63ln/kItWyXsREyLA1bOtJLB0zCW/qB9DEj+Alf4U67gQFFDPw+wGmsRp9sBH8tI5dYfVREQlrGYHhWK02Tro0C9rzpSQHs6gOKj5AekVqulMxdALITxA5ffIir/iQMknm498cnaJyShtAH9XPnD8f0LyfZaqVNX2pdm5pFnbvdT+EIVZpgJHVSeHZHkFtFcNsKBfq5Sv1IPqFiDO6UAH/8sg/5VP74WhleRDMtbmgKjyPq0SOuwDIB0KiT4GMui1rI7bcS/uiRKtMwZvnWnqfdGnhMPMjSG0ADeKW4A+sNyLUjUGnw0FYoRNId1JTTIj0BiRZ7aAHLE6lqcnLQ/ET5i/61IHZfiEvDKrSMXUODJHg8VMzahGCrvAOX8284NmtjgkvTMU5AVxg8QeZFgCSSEhfNk18BFlIUUGi1JJ/Cq6PJn74z6tq5B/EEfEw2beRgnw+ZpD8bF5kjWm1zlFhPWeAWoehhM2yziWUZxBxdUwjXWsZf+8M0YLWnheb0Pwh6y2mYohVwsfvqzP6jTzheJoPNF+y7NmvPvhhqr0BBMdLsIUKT0CmCphA/2xXTktRSgOArh3iGDPSMK8Ss+j++DQ3wHkS5Lk7NlJDrtUkaXVn4e6EJUgE3DMP5iCEkc1t6RSG2KV2TX8t0fPxh/qSN5SrytHJb3QvH7H5U+EX1nuJrNKtQAUnk4vAxFVtBCFG6b4/OEnyY+sUNptKiqtO7IRFVbFD7w8AR7xFLERLPRoztY4vUD7qT/wBYA2spWLjjdoe+M5LnLVUgBP4jugeVYdlzZeRCj3gfMRXjRPmZe/xpODv9aiHOtJbeTwDh/UNFIbaQGdhoMD3N5wZSEGrga6+ohaCllLYzruIUX4/PlrDkqc+BbuHuaKuQlL7ilMNWrwYROTOODCvI++JaLUhaxXtKH+V/fDV4HtOeJDcqCG1Wbeq3g37wtEtIqySdLpavHWHQrFSrOg1UAPriPjFhIlpQKJfwA4HTyiDeGJSDqQYVImV99D4QUxqSRKnz1fhPcfVoYM4qoXHP4w1aZxzBDcHpELrwM/WGoic0S1IU4oS+kQZ84g4KA5Uh+VMA3npk4xPCGJqlZKU3DDweKSJb+yKo5/XrDMycBgST3eRd/CJf8UcCo94MImSgvBXcR9PFfuR+x0nb89IF1ZUBglbKHmYmp6WoP82xyVK1CAB6xTLkgYkD/L8obmMc0+A+ES4RfRSnJdkqR0dnKFEqSMXN1KfMjyECz7Av9lS5p1loJT/Wpk+BMekosN5TqAbRQd/GJyZXdyAEc/nZ1/p4nnEjoFaFNSWl/wASy/ewMWVn9mcxt6chPJBV6qEbxKBEhCYl55j/AE8DE2b2ZI/xJxPBCAnzJVFmn2c2e6wVM4byadwTGoChDst4h5pvstYMa6Mt/wCNrJn1pP8A9G90YXaeyxZphTMvCjhJNLpwyB1HMGPZrmseae1lSZPVrCAVKJckYhgwdmOBxIZ6O5a8OWTlTZjnxRULiqoy39poT2UgcWr4mEnaRDrUXyHM610BirlbcTnKTzYRdbNmhSLxSwVgx0o9ePpHe9ujzVv2SZFqExF45M58vhDSyMWHrCZVtS9LwPdE1Qvh0k3sxdfvAGXpE3RVaivVaGxMMG1l+15xZpsS335iQNLrn1pCpou9gAnVTP6Uh6kToZXpscxVSbo1V8MYTPUlHZN9Wpy5CH502YTvIB7wffDJSPvS25Q+SX9EU21ahX1aJUksKt4F/PGEJ6sZEd3yh9ACsC3MQUCbEzKjDugybKTgnwZ/WHEoSMwry8okWYkqAfdGOA/eJf0Wlb3H7PZSkgqBSdSfc8PTVAuSQ+rB/KHLRPRS6/h78ohLmgYP4xmlZu2o7C0ENVXIEEv4wbPNypzDmIpbEu3BvnCJk0vuinBo0oy1Exc9oVLnjEBxwZxEJM5WbjSEoty0lsScqOdM4KHqLNV1TOVetdKQ5I2crPOtSKD4wxKJa8XvZ3cB7nhwLCCyya4gjLTnEX6NVXLFTlF6EHmMOApEaYrgPP4QJiEkkoLDQk08zDDLGT8QYaJbYq4DiD4w0uy6KI0cP5gwpSn7Q8YCpYycHxhiEGSWY1Hl4GGTZkHENyaFTpK2ofdES5M+qw0g1fR60hZJiSEwzJS4f6aJKVgClePOPMPXDLTWJISIiyqmHVrAoPGEA6DDyVxFEwtDiIQEhKjGG9qVkBkomhbFCrpS5ZSTVwMCQR4E6RtTMiNtDZsuegy5qQtBxSX8aVB4iKg9LTJnHVFxPAhMR+FPeExc2ILKBQAAUyDD64xutp+zOQElVlTcmA4KUVJPAEuUnl84w3SKwWmyKuzUkBRdKgXSogB2PB8DrHfHLGeyPLlilj3kSUyJbuTXMCgPviWi13eyG+s3xjMybUScYmyrcO6KcTNTRLn2RSlFSF0xZT01GdI4yyDiMWxMJk2gPQvwNImyzhQvyhNtFKKZCtNnU5D1BIoRlTHAxDecksW90W1smb6nAck5al4blpSTXXzi1LYzcN9hpCS28A/DLv1hqdMX9wg8CK+OEPWqekFi794/eIptKOHnDRLpbWNKmrGKR9d8TNnWoFTKA4GGzMQqpgi5qIb3QLZ2SZtqUijU1BDQE7Qf7pPNvjCxZlhiZa7p/KfEFombE2OifNMtayhTOBcvONSXYYiM24pWaqMm6RDVNQwBQ3jWCZCCmjxd2/oOtOExJDgJcKBOmAU3jFJM2BPSooIZQwBLFWe4SAFdxeJUovhlyhKPMREvZgUoALKeJBpF1K2UlIZCgVYXlC8/LTwhiw9E7UsOUmWBV1FnpkA5J7oVLsM245lTRxuqr5RMpX2XCFf2i7SlUsMlNT94DxZ8Ir1yFKYKU+jio7xDEy3rCji7mhphCVWwHEVikmiXKLDMsi0mhBHOB1pFFP4ekDrxko+sKE0Gl/u9Yq/ZNLoC55ADgniKiGlWkjEe6HihQzgFYaoeC0OhuXax+0OKtwIanhXx90R58kZYd0RlNzh0mK2j1hdpGAPhD0lZVDNlsQAdVYsZKhngMhhHmnrndWdPCBdOkSBaaFoZZ8T3CEAoKA4woSlEPhCEgDCD1pwgAcQsBvCFrU2JbnHXWDw2VawgClZ+sY809qW0CuYhAYy0A1CgRfPacA7pAYMa1j0pCdMIo9r9G5dpIE1wL5LJU4WLpCXCgbpqrsjPExpCSjKzLLBzjpR4oFtSHpc5h9cYd6SbGVZLSuUqgxRgSUkljTkdMMBEDrnFMI9JNSVo8aScXTLCXaomWfaBSQoGoYiKZJMSJM16QNWEZNGjvCYy2ZwHrmKe6FiS2ENbDQFomIJZSWWmuIwWBx7J5JMOTAU8RGX0bv2KmS0qDKDiKq0bGOKD3E++LK+9MjEVU8pU2Qiotrgzkk+SttctSWoQ1Iji0GL6+FBjESfsVJ7KiD4j4xop+zJ43yjb9DuniVpEueoJmCgUSAFjKv4uEbWT1RqEpB1AAjwZexJoZk3hqMBzJa73xf7I2/Os91K1hSRS5iQOCsvOOXJgi94M78PyZL+nIv5PY+p0rBSlqRjLJt2YuWJkiYRqlQCmajLS/nSLLZXTRMxXVz0iWvAKSXSfGo845HCSPQU0zRdXHGXHVZxURyZw5RBYxMsqS7pSXxoC/NxFXbOi1mmYyUOfwi4fFJEX8Nqkg0wgUmuBOKfKPM9q9GrEhRT165EzSYL6f9LMOJMVM3olNNZC5U9Iq8qYkn+kkHwePULdsVM2kwImDK+kEjkcR3RSzOg1md7q0nIomr8nJjpjmrs5JfHTey/4eeT5c2VSYhaP1pKQeRIhhdsGpHKPTB0dlhJHW2i6clLSpPgpBEVc/wBntlWCy5oJ+8Lo8roSfCNFmj2Zv48ujFSLWVBgQecG0IANRGkPsqKS6LT3Kl+8K90dO6DWkHdXLI/Uof8AGK8sL2ZPhnW6NaqfnlpDsuZQD6484hgV/p84kHtAcY4z0CZJh0qiOlVIBWWHfCESlVgpGehjpKafXCHEwDEzVE4c+GNa8o4gUaFTTR+I9YaX9eAgAcC4ZCrswPgacjX1wg6d8NWwOGP0zNABgfbPs9AEidgokyzxSxWnwN7+qPNUMKx6v7XEg2BJIBInpALVDpW7GPHpSiX+so7sD/po8r5UanZO694dkzaxBRD6I6DkLzZtuMuYlaakZHAg0IOoIoecXy5ySAoFwfLIg8iMoyso0HONRYJYVLlhVcR3OYyntudGO2qEqlDL5Q3abD1gxqMOPziZNs6RgPMxb2aSlEtKkgBRFTicBg+HdGbnRosd8mWsmyV6sNVOB8T3AxJMlEtnN/yHq5iftMbxxyzMUlsUwfN2ik3IlxUCYraQNGYaRAmWZCjQseJpDAxMctLFxFpVwQ5XyPyDMlLcKukUdJ+GIhI2uJhKZ5L5LAF4H8zdoccecC1qLJ4pPk8UW0CyjDSvketx4N90f6Yz7KQlSutknBQLt9aGPRbJt2XNSFZHMR8/2K0KQsBJIBIBGIL6g849A6LTSm0XAd04pyjnzYlyd2DM5bHpSLQMi/r4RITMBEZZZbDWJ9gnG6suaYRyOJ12WZnG/d4Pz5QiaQN4wtMoXQWrrDE1ZrWJGMTT1id00P3kkHnryhyXLAAavGFSKpfOvCOUmGIBENrSdfGHFQmA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 descr="http://upload.wikimedia.org/wikipedia/commons/8/8f/Fryxellsee_Op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7434" y="3154311"/>
            <a:ext cx="5232086" cy="36322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Зачем нам нужны зоопарки?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Охрана природы</a:t>
            </a:r>
            <a:r>
              <a:rPr lang="ru-RU" dirty="0" smtClean="0"/>
              <a:t>, 30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604214"/>
            <a:ext cx="8643998" cy="353943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Некоторые люди считают, что зоопарк - это тюрьма для животных. Но если придерживаться всех правил содержания животных в неволе, то они могут жить в зоопарке дольше, чем на воле. Многие животные в зоопарке дают потомство. Человек таким образом спасает редких животных.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858148" y="5929330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Что вы знаете о тропических лесах?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Охрана природы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643050"/>
            <a:ext cx="9144000" cy="452431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Тропические леса являются дождевыми. Это кладовая лечебных препаратов, многих химических соединений, которые обладают большой биологической активностью. Истребление тропических лесов отрицательно скажется на климате, чистоте воздуха, водоемов и даже на изготовлении продуктов питания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929586" y="6072206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Каковы причины лесных пожаров?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Охрана природы</a:t>
            </a:r>
            <a:r>
              <a:rPr lang="ru-RU" dirty="0" smtClean="0"/>
              <a:t>, 50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9938" y="2428868"/>
            <a:ext cx="813690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Молния, горение торфа, деятельность человека 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5114932" cy="241345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Вот в траве приметные</a:t>
            </a:r>
            <a:br>
              <a:rPr lang="ru-RU" dirty="0"/>
            </a:br>
            <a:r>
              <a:rPr lang="ru-RU" dirty="0"/>
              <a:t>Шляпки разноцветные.</a:t>
            </a:r>
            <a:br>
              <a:rPr lang="ru-RU" dirty="0"/>
            </a:br>
            <a:r>
              <a:rPr lang="ru-RU" dirty="0"/>
              <a:t>Вспомни ты их имя,</a:t>
            </a:r>
            <a:br>
              <a:rPr lang="ru-RU" dirty="0"/>
            </a:br>
            <a:r>
              <a:rPr lang="ru-RU" dirty="0"/>
              <a:t>Но не ешь сырыми!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Собери </a:t>
            </a:r>
            <a:r>
              <a:rPr lang="ru-RU" dirty="0" smtClean="0"/>
              <a:t>грибочки, 10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4071942"/>
            <a:ext cx="5643602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Сыроежки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42" name="Picture 2" descr="http://www.kuharka.ru/uploads/images/therms/3ae354003f5f31ae533c79cb5b3abb9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928802"/>
            <a:ext cx="2857500" cy="191452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Очень дружные ребята</a:t>
            </a:r>
            <a:br>
              <a:rPr lang="ru-RU" dirty="0"/>
            </a:br>
            <a:r>
              <a:rPr lang="ru-RU" dirty="0"/>
              <a:t>У пенька </a:t>
            </a:r>
            <a:r>
              <a:rPr lang="ru-RU" dirty="0" smtClean="0"/>
              <a:t>живут…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Собери грибочки</a:t>
            </a:r>
            <a:r>
              <a:rPr lang="ru-RU" dirty="0" smtClean="0"/>
              <a:t>, 20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46731" y="3514555"/>
            <a:ext cx="4597301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Опята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44" name="Picture 4" descr="http://foto.spbland.ru/data/media/15/39072_IMG01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357562"/>
            <a:ext cx="4379630" cy="328135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Где хвоинок многовато,</a:t>
            </a:r>
            <a:br>
              <a:rPr lang="ru-RU" dirty="0"/>
            </a:br>
            <a:r>
              <a:rPr lang="ru-RU" dirty="0"/>
              <a:t>Поджидают нас...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Собери грибочки</a:t>
            </a:r>
            <a:r>
              <a:rPr lang="ru-RU" dirty="0" smtClean="0"/>
              <a:t>, 30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89203" y="2857496"/>
            <a:ext cx="5226003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Маслята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218" name="Picture 2" descr="http://planeta-b.ucoz.ru/_ph/8/2/9975390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4000504"/>
            <a:ext cx="3643338" cy="266692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Царь грибов живёт в дубраве.</a:t>
            </a:r>
            <a:br>
              <a:rPr lang="ru-RU" dirty="0"/>
            </a:br>
            <a:r>
              <a:rPr lang="ru-RU" dirty="0"/>
              <a:t>Для жаркого нужен маме.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Собери грибочки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3019854"/>
            <a:ext cx="5429256" cy="212365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Боровик, </a:t>
            </a:r>
          </a:p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белый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196" name="Picture 4" descr="http://img-fotki.yandex.ru/get/6/daganna.2/0_34c4_88e7d2ea_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00372"/>
            <a:ext cx="2643206" cy="350868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На какие группы можно разделить все грибы?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Собери грибочки</a:t>
            </a:r>
            <a:r>
              <a:rPr lang="ru-RU" dirty="0" smtClean="0"/>
              <a:t>, 50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091292"/>
            <a:ext cx="7487419" cy="212365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съедобные и несъедобные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Что такое живой организм?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Организм и среда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обитания</a:t>
            </a:r>
            <a:r>
              <a:rPr lang="ru-RU" dirty="0" smtClean="0"/>
              <a:t>, 20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333685"/>
            <a:ext cx="8358246" cy="34163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Это и микроб, и животное, и человек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Организм и среда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обитания</a:t>
            </a:r>
            <a:r>
              <a:rPr lang="ru-RU" dirty="0" smtClean="0"/>
              <a:t>, 10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gray">
          <a:xfrm>
            <a:off x="414366" y="1857364"/>
            <a:ext cx="8229600" cy="452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5"/>
              </a:buClr>
              <a:buSzPct val="85000"/>
              <a:defRPr/>
            </a:pPr>
            <a:r>
              <a:rPr lang="ru-RU" sz="3200" dirty="0" smtClean="0"/>
              <a:t>Что такое экология?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69" name="Picture 1" descr="J:\Экология_1\эко-картинки\index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785794"/>
            <a:ext cx="1981200" cy="23145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2428868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Экология - наука о взаимодействии живых организмов и их сообществ между собой и со средой, в которой они обитают. 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9451" y="1484784"/>
            <a:ext cx="8229600" cy="452628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Что такое среда обитания?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Организм и среда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обитания</a:t>
            </a:r>
            <a:r>
              <a:rPr lang="ru-RU" dirty="0" smtClean="0"/>
              <a:t>, 30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3116"/>
            <a:ext cx="871543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Почва, лес, воздух, вода - все то, что окружает организм, с чем он находится во взаимодействии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Для чего дрозды, трясогузки, оляпки, скворцы и другие хитрые птицы садятся на муравейник?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Организм и среда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обитания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571612"/>
            <a:ext cx="8215370" cy="501675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Муравьиная кислота обладает специфическим запахом, который убивает насекомых-паразитов на теле птиц. Принимая муравьиные ванны, умные птицы соблюдают правила птичьей гигиены.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Какое растение называют живым светофором?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Организм и среда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обитания</a:t>
            </a:r>
            <a:r>
              <a:rPr lang="ru-RU" dirty="0" smtClean="0"/>
              <a:t>, 50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816136"/>
            <a:ext cx="8715372" cy="397031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Это медуница, которая занесена в Красную книгу. Как и все подснежники, она спешит привлечь внимание насекомых-опылителей. Она регулирует посещение насекомых, как светофор, то есть меняет свою окраску: становится попеременно синей, фиолетовой и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розовой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Розовый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цвет сообщает насекомым о том, что сладкое угощение, нектар, закончилось.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Загрязнение </a:t>
            </a:r>
            <a:r>
              <a:rPr lang="ru-RU" u="sng" dirty="0">
                <a:hlinkClick r:id="rId2"/>
              </a:rPr>
              <a:t>http://www.dom-komfort.com/trevoga/eko/eko_4.html</a:t>
            </a:r>
            <a:endParaRPr lang="ru-RU" dirty="0"/>
          </a:p>
          <a:p>
            <a:r>
              <a:rPr lang="ru-RU" dirty="0"/>
              <a:t>Аральское море </a:t>
            </a:r>
            <a:r>
              <a:rPr lang="ru-RU" u="sng" dirty="0" err="1">
                <a:hlinkClick r:id="rId3"/>
              </a:rPr>
              <a:t>baursak.info</a:t>
            </a:r>
            <a:r>
              <a:rPr lang="ru-RU" dirty="0"/>
              <a:t> </a:t>
            </a:r>
          </a:p>
          <a:p>
            <a:r>
              <a:rPr lang="ru-RU" dirty="0"/>
              <a:t>Моющие средства </a:t>
            </a:r>
            <a:r>
              <a:rPr lang="ru-RU" u="sng" dirty="0">
                <a:hlinkClick r:id="rId4"/>
              </a:rPr>
              <a:t>http://grifx.net/view/666/8/</a:t>
            </a:r>
            <a:endParaRPr lang="ru-RU" dirty="0"/>
          </a:p>
          <a:p>
            <a:r>
              <a:rPr lang="ru-RU" dirty="0"/>
              <a:t>Для вопросов «Экология родного края» использовались фотографии из личного архива </a:t>
            </a:r>
          </a:p>
          <a:p>
            <a:r>
              <a:rPr lang="ru-RU" dirty="0"/>
              <a:t>Подорожник </a:t>
            </a:r>
            <a:r>
              <a:rPr lang="ru-RU" u="sng" dirty="0">
                <a:hlinkClick r:id="rId5"/>
              </a:rPr>
              <a:t>http://zdravonews.ru/2011/06/podorozhnik/</a:t>
            </a:r>
            <a:endParaRPr lang="ru-RU" dirty="0"/>
          </a:p>
          <a:p>
            <a:r>
              <a:rPr lang="ru-RU" dirty="0"/>
              <a:t>Чистотел </a:t>
            </a:r>
            <a:r>
              <a:rPr lang="ru-RU" u="sng" dirty="0">
                <a:hlinkClick r:id="rId6"/>
              </a:rPr>
              <a:t>http://www.copywriter-yastrebova.com/%D1%87%D0%B8%D1%81%D1%82%D0%BE%D1%82%D0%B5%D0%BB-%D0%BB%D0%B0%D1%81%D1%82%D0%BE%D1%87%D0%BA%D0%B8%D0%BD%D0%BE-%D0%B7%D0%B5%D0%BB%D1%8C%D0%B5-%D0%B1%D0%BE%D1%80%D0%BE%D0%B4%D0%B0%D0%B2%D0%BD%D0%B8/</a:t>
            </a:r>
            <a:endParaRPr lang="ru-RU" dirty="0"/>
          </a:p>
          <a:p>
            <a:r>
              <a:rPr lang="ru-RU" dirty="0"/>
              <a:t>Лопух </a:t>
            </a:r>
            <a:r>
              <a:rPr lang="ru-RU" u="sng" dirty="0">
                <a:hlinkClick r:id="rId7"/>
              </a:rPr>
              <a:t>http://best-travnik.ru/Trava/L/Lopux.html</a:t>
            </a:r>
            <a:endParaRPr lang="ru-RU" dirty="0"/>
          </a:p>
          <a:p>
            <a:r>
              <a:rPr lang="ru-RU" dirty="0"/>
              <a:t>Крапива </a:t>
            </a:r>
            <a:r>
              <a:rPr lang="ru-RU" u="sng" dirty="0">
                <a:hlinkClick r:id="rId8"/>
              </a:rPr>
              <a:t>http://www.poelidovolen.ru/parents/goodfood/61</a:t>
            </a:r>
            <a:endParaRPr lang="ru-RU" dirty="0"/>
          </a:p>
          <a:p>
            <a:r>
              <a:rPr lang="ru-RU" dirty="0"/>
              <a:t>Валерьяна </a:t>
            </a:r>
            <a:r>
              <a:rPr lang="ru-RU" u="sng" dirty="0">
                <a:hlinkClick r:id="rId9"/>
              </a:rPr>
              <a:t>http://biznessknigi.com/valeryana.-valeriana.-valeriana-lek</a:t>
            </a:r>
            <a:endParaRPr lang="ru-RU" dirty="0"/>
          </a:p>
          <a:p>
            <a:r>
              <a:rPr lang="ru-RU" dirty="0"/>
              <a:t>Красная книга </a:t>
            </a:r>
            <a:r>
              <a:rPr lang="ru-RU" u="sng" dirty="0">
                <a:hlinkClick r:id="rId10"/>
              </a:rPr>
              <a:t>http://www.books.ru/books/krasnaya-kniga-rf-310752/</a:t>
            </a:r>
            <a:endParaRPr lang="ru-RU" dirty="0"/>
          </a:p>
          <a:p>
            <a:r>
              <a:rPr lang="ru-RU" dirty="0"/>
              <a:t>Антарктида </a:t>
            </a:r>
            <a:r>
              <a:rPr lang="ru-RU" u="sng" dirty="0">
                <a:hlinkClick r:id="rId11"/>
              </a:rPr>
              <a:t>http://ru.wikipedia.org/wiki/%D0%90%D0%BD%D1%82%D0%B0%D1%80%D0%BA%D1%82%D0%B8%D0%B4%D0%B0</a:t>
            </a:r>
            <a:endParaRPr lang="ru-RU" dirty="0"/>
          </a:p>
          <a:p>
            <a:r>
              <a:rPr lang="ru-RU" dirty="0"/>
              <a:t>Сыроежки </a:t>
            </a:r>
            <a:r>
              <a:rPr lang="ru-RU" u="sng" dirty="0">
                <a:hlinkClick r:id="rId12"/>
              </a:rPr>
              <a:t>http://</a:t>
            </a:r>
            <a:r>
              <a:rPr lang="ru-RU" u="sng" dirty="0" smtClean="0">
                <a:hlinkClick r:id="rId12"/>
              </a:rPr>
              <a:t>www.kuharka.ru/dictionary/141.html</a:t>
            </a:r>
            <a:endParaRPr lang="ru-RU" u="sng" dirty="0" smtClean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/>
          <a:lstStyle/>
          <a:p>
            <a:r>
              <a:rPr lang="ru-RU" dirty="0" smtClean="0"/>
              <a:t>Список источников иллюстраций</a:t>
            </a: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7072330" y="5857892"/>
            <a:ext cx="785818" cy="7143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/netcat_files/86/58/h_c15d456084865e5a53051ae5849c4dbd"/>
          <p:cNvPicPr>
            <a:picLocks noChangeAspect="1" noChangeArrowheads="1"/>
          </p:cNvPicPr>
          <p:nvPr/>
        </p:nvPicPr>
        <p:blipFill>
          <a:blip r:embed="rId2"/>
          <a:srcRect l="13234"/>
          <a:stretch>
            <a:fillRect/>
          </a:stretch>
        </p:blipFill>
        <p:spPr bwMode="auto">
          <a:xfrm>
            <a:off x="123199" y="3643314"/>
            <a:ext cx="3305793" cy="28575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Что такое загрязнение?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Человек и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биосфера</a:t>
            </a:r>
            <a:r>
              <a:rPr lang="ru-RU" dirty="0" smtClean="0"/>
              <a:t>, 10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2928934"/>
            <a:ext cx="653505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Загрязнение - это поступление вредных веществ в среду обитания.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Picture 1" descr="J:\Экология_1\эко-картинки\index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785794"/>
            <a:ext cx="1981200" cy="23145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Какое море умирает?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Человек и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биосфера</a:t>
            </a:r>
            <a:r>
              <a:rPr lang="ru-RU" dirty="0" smtClean="0"/>
              <a:t>, 20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928934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Аральское море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22" name="Picture 2" descr="http://img.nr2.ru/pict/arts1/27/76/2776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4618" y="4214818"/>
            <a:ext cx="3310678" cy="2214578"/>
          </a:xfrm>
          <a:prstGeom prst="rect">
            <a:avLst/>
          </a:prstGeom>
          <a:noFill/>
        </p:spPr>
      </p:pic>
      <p:pic>
        <p:nvPicPr>
          <p:cNvPr id="8" name="Picture 1" descr="J:\Экология_1\эко-картинки\index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785794"/>
            <a:ext cx="1981200" cy="23145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J:\Экология_1\эко-картинки\index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542921"/>
            <a:ext cx="1981200" cy="231457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Что такое пестициды и нитраты? 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Человек и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биосфера,</a:t>
            </a:r>
            <a:r>
              <a:rPr lang="ru-RU" dirty="0" smtClean="0"/>
              <a:t> 30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98456"/>
            <a:ext cx="8784975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Пестициды - это ядохимикаты, которые используются для защиты растений от вредителей.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Нитраты - соли азотной кислоты. Используются в качестве удобрений.</a:t>
            </a:r>
          </a:p>
          <a:p>
            <a:pPr algn="ctr"/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10001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Почему так опасны аварии на атомных станциях?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Человек и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биосфера</a:t>
            </a:r>
            <a:r>
              <a:rPr lang="ru-RU" dirty="0" smtClean="0"/>
              <a:t>, 40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357430"/>
            <a:ext cx="742955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Аварии на атомных станциях - это настоящие экологические катастрофы. Они наносят вред здоровью миллионов людей. При авариях в воздух попадает огромное количество радиоактивных веществ (изотопы цезия, стронция - во время чернобыльской аварии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rifx.net/images/uploads/1249996238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8639" y="2876204"/>
            <a:ext cx="5155129" cy="34103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01368"/>
            <a:ext cx="9144000" cy="112756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Чем так опасны синтетические моющие средства?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lt1"/>
                </a:solidFill>
                <a:effectLst/>
              </a:rPr>
              <a:t>Человек и </a:t>
            </a:r>
            <a:r>
              <a:rPr lang="ru-RU" dirty="0" smtClean="0">
                <a:solidFill>
                  <a:schemeClr val="lt1"/>
                </a:solidFill>
                <a:effectLst/>
              </a:rPr>
              <a:t>биосфера</a:t>
            </a:r>
            <a:r>
              <a:rPr lang="ru-RU" dirty="0" smtClean="0"/>
              <a:t>, 50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857892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571612"/>
            <a:ext cx="8643998" cy="424731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Стиральный порошок, мыло, шампунь, сода являются серьезными загрязнителями воды и почвы.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S5000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500306"/>
            <a:ext cx="542928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Почему гора называется Синюха?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Экология родного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ru-RU" dirty="0" smtClean="0"/>
              <a:t>, 10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500306"/>
            <a:ext cx="7701733" cy="378565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Две причины:</a:t>
            </a:r>
          </a:p>
          <a:p>
            <a:pPr marL="1143000" indent="-1143000" algn="ctr"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Когда-то на ней было много незабудок,</a:t>
            </a:r>
          </a:p>
          <a:p>
            <a:pPr marL="1143000" indent="-1143000" algn="ctr"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горе выступает камень серовато-синего цвета.</a:t>
            </a: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001024" y="5929330"/>
            <a:ext cx="928694" cy="785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3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2390</TotalTime>
  <Words>853</Words>
  <Application>Microsoft Office PowerPoint</Application>
  <PresentationFormat>Экран (4:3)</PresentationFormat>
  <Paragraphs>148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Georgia</vt:lpstr>
      <vt:lpstr>Times New Roman</vt:lpstr>
      <vt:lpstr>Wingdings</vt:lpstr>
      <vt:lpstr>Тема3</vt:lpstr>
      <vt:lpstr>Презентация PowerPoint</vt:lpstr>
      <vt:lpstr>Презентация PowerPoint</vt:lpstr>
      <vt:lpstr>Организм и среда обитания, 10</vt:lpstr>
      <vt:lpstr>Человек и биосфера, 10</vt:lpstr>
      <vt:lpstr>Человек и биосфера, 20</vt:lpstr>
      <vt:lpstr>Человек и биосфера, 30</vt:lpstr>
      <vt:lpstr>Человек и биосфера, 40</vt:lpstr>
      <vt:lpstr>Человек и биосфера, 50</vt:lpstr>
      <vt:lpstr>Экология родного края, 10</vt:lpstr>
      <vt:lpstr>Экология родного края, 20</vt:lpstr>
      <vt:lpstr>Экология родного края, 30</vt:lpstr>
      <vt:lpstr>Экология родного края, 40</vt:lpstr>
      <vt:lpstr>Экология родного края, 50</vt:lpstr>
      <vt:lpstr>Лесная аптека, 10</vt:lpstr>
      <vt:lpstr>Лесная аптека, 20</vt:lpstr>
      <vt:lpstr>Лесная аптека, 30</vt:lpstr>
      <vt:lpstr>Лесная аптека, 40</vt:lpstr>
      <vt:lpstr>Лесная аптека, 50</vt:lpstr>
      <vt:lpstr>Охрана природы, 10</vt:lpstr>
      <vt:lpstr>Охрана природы, 20</vt:lpstr>
      <vt:lpstr>Охрана природы, 30</vt:lpstr>
      <vt:lpstr>Охрана природы, 40</vt:lpstr>
      <vt:lpstr>Охрана природы, 50</vt:lpstr>
      <vt:lpstr>Собери грибочки, 10</vt:lpstr>
      <vt:lpstr>Собери грибочки, 20</vt:lpstr>
      <vt:lpstr>Собери грибочки, 30</vt:lpstr>
      <vt:lpstr>Собери грибочки, 40</vt:lpstr>
      <vt:lpstr>Собери грибочки, 50</vt:lpstr>
      <vt:lpstr>Организм и среда обитания, 20</vt:lpstr>
      <vt:lpstr>Организм и среда обитания, 30</vt:lpstr>
      <vt:lpstr>Организм и среда обитания, 40</vt:lpstr>
      <vt:lpstr>Организм и среда обитания, 50</vt:lpstr>
      <vt:lpstr>Список источников иллюстраций</vt:lpstr>
    </vt:vector>
  </TitlesOfParts>
  <Company>shcola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Лестница успеха</dc:title>
  <dc:creator>Учитель</dc:creator>
  <cp:lastModifiedBy>W81</cp:lastModifiedBy>
  <cp:revision>143</cp:revision>
  <dcterms:created xsi:type="dcterms:W3CDTF">2010-03-12T03:00:13Z</dcterms:created>
  <dcterms:modified xsi:type="dcterms:W3CDTF">2015-12-05T10:49:42Z</dcterms:modified>
</cp:coreProperties>
</file>