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67" r:id="rId2"/>
    <p:sldId id="266" r:id="rId3"/>
    <p:sldId id="268" r:id="rId4"/>
    <p:sldId id="270" r:id="rId5"/>
    <p:sldId id="259" r:id="rId6"/>
    <p:sldId id="256" r:id="rId7"/>
    <p:sldId id="271" r:id="rId8"/>
    <p:sldId id="272" r:id="rId9"/>
    <p:sldId id="273" r:id="rId10"/>
    <p:sldId id="276" r:id="rId11"/>
    <p:sldId id="277" r:id="rId12"/>
    <p:sldId id="274" r:id="rId13"/>
    <p:sldId id="257" r:id="rId14"/>
    <p:sldId id="265" r:id="rId15"/>
    <p:sldId id="261" r:id="rId16"/>
    <p:sldId id="262" r:id="rId17"/>
    <p:sldId id="263" r:id="rId18"/>
    <p:sldId id="264" r:id="rId19"/>
    <p:sldId id="278" r:id="rId20"/>
    <p:sldId id="275" r:id="rId21"/>
    <p:sldId id="279" r:id="rId22"/>
  </p:sldIdLst>
  <p:sldSz cx="9144000" cy="5143500" type="screen16x9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23FC1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2" y="-17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2256D676-0034-4B25-9E53-EE9E6C4420DD}" type="datetimeFigureOut">
              <a:rPr lang="ru-RU" smtClean="0"/>
              <a:pPr/>
              <a:t>15.04.2009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C7A15748-26D4-4EDD-9E3D-7213A60A0A3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B232-8AEC-46FE-A583-1E01FAD424CA}" type="datetimeFigureOut">
              <a:rPr lang="ru-RU" smtClean="0"/>
              <a:pPr/>
              <a:t>15.04.2009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81D9-8B0C-47F9-BCD6-85DD12714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B232-8AEC-46FE-A583-1E01FAD424CA}" type="datetimeFigureOut">
              <a:rPr lang="ru-RU" smtClean="0"/>
              <a:pPr/>
              <a:t>15.04.2009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81D9-8B0C-47F9-BCD6-85DD12714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B232-8AEC-46FE-A583-1E01FAD424CA}" type="datetimeFigureOut">
              <a:rPr lang="ru-RU" smtClean="0"/>
              <a:pPr/>
              <a:t>15.04.2009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81D9-8B0C-47F9-BCD6-85DD12714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B232-8AEC-46FE-A583-1E01FAD424CA}" type="datetimeFigureOut">
              <a:rPr lang="ru-RU" smtClean="0"/>
              <a:pPr/>
              <a:t>15.04.2009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81D9-8B0C-47F9-BCD6-85DD12714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B232-8AEC-46FE-A583-1E01FAD424CA}" type="datetimeFigureOut">
              <a:rPr lang="ru-RU" smtClean="0"/>
              <a:pPr/>
              <a:t>15.04.2009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81D9-8B0C-47F9-BCD6-85DD12714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B232-8AEC-46FE-A583-1E01FAD424CA}" type="datetimeFigureOut">
              <a:rPr lang="ru-RU" smtClean="0"/>
              <a:pPr/>
              <a:t>15.04.2009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81D9-8B0C-47F9-BCD6-85DD12714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B232-8AEC-46FE-A583-1E01FAD424CA}" type="datetimeFigureOut">
              <a:rPr lang="ru-RU" smtClean="0"/>
              <a:pPr/>
              <a:t>15.04.2009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81D9-8B0C-47F9-BCD6-85DD12714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B232-8AEC-46FE-A583-1E01FAD424CA}" type="datetimeFigureOut">
              <a:rPr lang="ru-RU" smtClean="0"/>
              <a:pPr/>
              <a:t>15.04.2009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81D9-8B0C-47F9-BCD6-85DD12714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B232-8AEC-46FE-A583-1E01FAD424CA}" type="datetimeFigureOut">
              <a:rPr lang="ru-RU" smtClean="0"/>
              <a:pPr/>
              <a:t>15.04.2009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81D9-8B0C-47F9-BCD6-85DD12714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B232-8AEC-46FE-A583-1E01FAD424CA}" type="datetimeFigureOut">
              <a:rPr lang="ru-RU" smtClean="0"/>
              <a:pPr/>
              <a:t>15.04.2009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81D9-8B0C-47F9-BCD6-85DD12714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B232-8AEC-46FE-A583-1E01FAD424CA}" type="datetimeFigureOut">
              <a:rPr lang="ru-RU" smtClean="0"/>
              <a:pPr/>
              <a:t>15.04.2009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81D9-8B0C-47F9-BCD6-85DD12714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FB232-8AEC-46FE-A583-1E01FAD424CA}" type="datetimeFigureOut">
              <a:rPr lang="ru-RU" smtClean="0"/>
              <a:pPr/>
              <a:t>15.04.2009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A81D9-8B0C-47F9-BCD6-85DD12714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0"/>
            <a:ext cx="5143536" cy="85725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Фотоэффект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22531" name="Picture 3" descr="G:\видео и картинки по физике\{1E3F5622-BBFC-4473-893A-F6964CEBEC8F}.gif"/>
          <p:cNvPicPr>
            <a:picLocks noChangeAspect="1" noChangeArrowheads="1"/>
          </p:cNvPicPr>
          <p:nvPr/>
        </p:nvPicPr>
        <p:blipFill>
          <a:blip r:embed="rId2"/>
          <a:srcRect l="6268" t="4687" r="6268" b="14062"/>
          <a:stretch>
            <a:fillRect/>
          </a:stretch>
        </p:blipFill>
        <p:spPr bwMode="auto">
          <a:xfrm>
            <a:off x="6072198" y="785800"/>
            <a:ext cx="2692663" cy="350046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5929322" y="4429138"/>
            <a:ext cx="2928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B0F0"/>
                </a:solidFill>
              </a:rPr>
              <a:t>Генрих  Герц</a:t>
            </a:r>
            <a:endParaRPr lang="ru-RU" sz="3200" b="1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1000114"/>
            <a:ext cx="550072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solidFill>
                  <a:srgbClr val="FFC000"/>
                </a:solidFill>
              </a:rPr>
              <a:t>Фотоэффект  был  экспериментально  открыт  в  1887 г. немецким физиком   Г. Герцем и  фундаментально  исследован  русским  физиком  </a:t>
            </a:r>
          </a:p>
          <a:p>
            <a:r>
              <a:rPr lang="ru-RU" sz="2600" dirty="0" smtClean="0">
                <a:solidFill>
                  <a:srgbClr val="FFC000"/>
                </a:solidFill>
              </a:rPr>
              <a:t>А.Г. Столетовым  в 1888 г.  Первое теоретическое объяснение явления  фотоэффекта  было  дано  1905 г.  немецким физиком  А. Эйнштейном  </a:t>
            </a:r>
            <a:endParaRPr lang="ru-RU" sz="26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50838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</a:rPr>
              <a:t>Вольтамперная характеристика</a:t>
            </a:r>
            <a:endParaRPr lang="ru-RU" dirty="0">
              <a:solidFill>
                <a:srgbClr val="FF0000"/>
              </a:solidFill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 flipH="1" flipV="1">
            <a:off x="429390" y="2785270"/>
            <a:ext cx="3857652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00034" y="4000510"/>
            <a:ext cx="5572164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олилиния 10"/>
          <p:cNvSpPr/>
          <p:nvPr/>
        </p:nvSpPr>
        <p:spPr>
          <a:xfrm>
            <a:off x="2071670" y="1643056"/>
            <a:ext cx="3735659" cy="2349191"/>
          </a:xfrm>
          <a:custGeom>
            <a:avLst/>
            <a:gdLst>
              <a:gd name="connsiteX0" fmla="*/ 0 w 3735659"/>
              <a:gd name="connsiteY0" fmla="*/ 2349191 h 2349191"/>
              <a:gd name="connsiteX1" fmla="*/ 1940313 w 3735659"/>
              <a:gd name="connsiteY1" fmla="*/ 386576 h 2349191"/>
              <a:gd name="connsiteX2" fmla="*/ 3735659 w 3735659"/>
              <a:gd name="connsiteY2" fmla="*/ 29737 h 2349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35659" h="2349191">
                <a:moveTo>
                  <a:pt x="0" y="2349191"/>
                </a:moveTo>
                <a:cubicBezTo>
                  <a:pt x="658851" y="1561171"/>
                  <a:pt x="1317703" y="773152"/>
                  <a:pt x="1940313" y="386576"/>
                </a:cubicBezTo>
                <a:cubicBezTo>
                  <a:pt x="2562923" y="0"/>
                  <a:pt x="3149291" y="14868"/>
                  <a:pt x="3735659" y="29737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0800000">
            <a:off x="2285984" y="1643056"/>
            <a:ext cx="2714644" cy="158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2000232" y="3929072"/>
            <a:ext cx="142876" cy="142876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285984" y="3571882"/>
            <a:ext cx="142876" cy="142876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2285984" y="1571618"/>
            <a:ext cx="142876" cy="142876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571472" y="4429138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effectLst>
                  <a:reflection blurRad="6350" stA="50000" endA="300" endPos="50000" dist="60007" dir="5400000" sy="-100000" algn="bl" rotWithShape="0"/>
                </a:effectLst>
              </a:rPr>
              <a:t>обратное</a:t>
            </a:r>
            <a:endParaRPr lang="ru-RU" dirty="0">
              <a:solidFill>
                <a:srgbClr val="FF0000"/>
              </a:solidFill>
              <a:effectLst>
                <a:reflection blurRad="6350" stA="50000" endA="300" endPos="50000" dist="60007" dir="5400000" sy="-100000" algn="bl" rotWithShape="0"/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00364" y="4429138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effectLst>
                  <a:reflection blurRad="6350" stA="50000" endA="300" endPos="50000" dist="60007" dir="5400000" sy="-100000" algn="bl" rotWithShape="0"/>
                </a:effectLst>
              </a:rPr>
              <a:t>прямое включение</a:t>
            </a:r>
            <a:endParaRPr lang="ru-RU" dirty="0">
              <a:solidFill>
                <a:srgbClr val="FF0000"/>
              </a:solidFill>
              <a:effectLst>
                <a:reflection blurRad="6350" stA="50000" endA="300" endPos="50000" dist="60007" dir="5400000" sy="-100000" algn="bl" rotWithShape="0"/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00232" y="71436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</a:t>
            </a:r>
            <a:endParaRPr lang="ru-RU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857884" y="4000510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</a:t>
            </a:r>
            <a:endParaRPr lang="ru-RU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85918" y="1285866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I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928794" y="157161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н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785918" y="4000510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U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000232" y="428626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з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857356" y="3071816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I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000232" y="335756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00596" y="1857370"/>
            <a:ext cx="4143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    -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сила тока насыщения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43504" y="214312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н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00628" y="2428874"/>
            <a:ext cx="3000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    -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ток  «покоя»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43504" y="271462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29190" y="2928940"/>
            <a:ext cx="40719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U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   -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задерживающее</a:t>
            </a:r>
          </a:p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         напряжение</a:t>
            </a:r>
            <a:endParaRPr lang="ru-RU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43504" y="321469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з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  <p:bldP spid="16" grpId="0" animBg="1"/>
      <p:bldP spid="17" grpId="0" animBg="1"/>
      <p:bldP spid="30" grpId="0"/>
      <p:bldP spid="31" grpId="0"/>
      <p:bldP spid="32" grpId="0"/>
      <p:bldP spid="33" grpId="0"/>
      <p:bldP spid="34" grpId="0"/>
      <p:bldP spid="35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/>
          <p:nvPr/>
        </p:nvSpPr>
        <p:spPr>
          <a:xfrm>
            <a:off x="1928794" y="1000114"/>
            <a:ext cx="2643205" cy="2634943"/>
          </a:xfrm>
          <a:custGeom>
            <a:avLst/>
            <a:gdLst>
              <a:gd name="connsiteX0" fmla="*/ 0 w 3735659"/>
              <a:gd name="connsiteY0" fmla="*/ 2349191 h 2349191"/>
              <a:gd name="connsiteX1" fmla="*/ 1940313 w 3735659"/>
              <a:gd name="connsiteY1" fmla="*/ 386576 h 2349191"/>
              <a:gd name="connsiteX2" fmla="*/ 3735659 w 3735659"/>
              <a:gd name="connsiteY2" fmla="*/ 29737 h 2349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35659" h="2349191">
                <a:moveTo>
                  <a:pt x="0" y="2349191"/>
                </a:moveTo>
                <a:cubicBezTo>
                  <a:pt x="658851" y="1561171"/>
                  <a:pt x="1317703" y="773152"/>
                  <a:pt x="1940313" y="386576"/>
                </a:cubicBezTo>
                <a:cubicBezTo>
                  <a:pt x="2562923" y="0"/>
                  <a:pt x="3149291" y="14868"/>
                  <a:pt x="3735659" y="29737"/>
                </a:cubicBezTo>
              </a:path>
            </a:pathLst>
          </a:cu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>
            <a:off x="1785918" y="1500180"/>
            <a:ext cx="2500330" cy="2428892"/>
          </a:xfrm>
          <a:custGeom>
            <a:avLst/>
            <a:gdLst>
              <a:gd name="connsiteX0" fmla="*/ 0 w 3735659"/>
              <a:gd name="connsiteY0" fmla="*/ 2349191 h 2349191"/>
              <a:gd name="connsiteX1" fmla="*/ 1940313 w 3735659"/>
              <a:gd name="connsiteY1" fmla="*/ 386576 h 2349191"/>
              <a:gd name="connsiteX2" fmla="*/ 3735659 w 3735659"/>
              <a:gd name="connsiteY2" fmla="*/ 29737 h 2349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35659" h="2349191">
                <a:moveTo>
                  <a:pt x="0" y="2349191"/>
                </a:moveTo>
                <a:cubicBezTo>
                  <a:pt x="658851" y="1561171"/>
                  <a:pt x="1317703" y="773152"/>
                  <a:pt x="1940313" y="386576"/>
                </a:cubicBezTo>
                <a:cubicBezTo>
                  <a:pt x="2562923" y="0"/>
                  <a:pt x="3149291" y="14868"/>
                  <a:pt x="3735659" y="29737"/>
                </a:cubicBezTo>
              </a:path>
            </a:pathLst>
          </a:cu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1643042" y="1928808"/>
            <a:ext cx="2286016" cy="2286016"/>
          </a:xfrm>
          <a:custGeom>
            <a:avLst/>
            <a:gdLst>
              <a:gd name="connsiteX0" fmla="*/ 0 w 3735659"/>
              <a:gd name="connsiteY0" fmla="*/ 2349191 h 2349191"/>
              <a:gd name="connsiteX1" fmla="*/ 1940313 w 3735659"/>
              <a:gd name="connsiteY1" fmla="*/ 386576 h 2349191"/>
              <a:gd name="connsiteX2" fmla="*/ 3735659 w 3735659"/>
              <a:gd name="connsiteY2" fmla="*/ 29737 h 2349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35659" h="2349191">
                <a:moveTo>
                  <a:pt x="0" y="2349191"/>
                </a:moveTo>
                <a:cubicBezTo>
                  <a:pt x="658851" y="1561171"/>
                  <a:pt x="1317703" y="773152"/>
                  <a:pt x="1940313" y="386576"/>
                </a:cubicBezTo>
                <a:cubicBezTo>
                  <a:pt x="2562923" y="0"/>
                  <a:pt x="3149291" y="14868"/>
                  <a:pt x="3735659" y="29737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142976" y="0"/>
            <a:ext cx="6357950" cy="714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Зависимость тока насыщения от интенсивности излучения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60000" endA="900" endPos="580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 flipH="1" flipV="1">
            <a:off x="-213552" y="2785270"/>
            <a:ext cx="428628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00034" y="4214824"/>
            <a:ext cx="5572164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>
            <a:off x="1857356" y="1000114"/>
            <a:ext cx="2714644" cy="158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1571604" y="4143386"/>
            <a:ext cx="142876" cy="142876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857356" y="3643320"/>
            <a:ext cx="142876" cy="142876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857356" y="928676"/>
            <a:ext cx="142876" cy="142876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0" y="4357700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обратное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00298" y="435770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прямое включение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71604" y="214296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</a:t>
            </a:r>
            <a:endParaRPr lang="ru-RU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57884" y="421482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</a:t>
            </a:r>
            <a:endParaRPr lang="ru-RU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57290" y="64292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I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00166" y="92867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н3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57290" y="421482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U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450057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з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28728" y="3286130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I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71604" y="357188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rot="10800000">
            <a:off x="1857356" y="1500180"/>
            <a:ext cx="1928826" cy="158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10800000">
            <a:off x="1857356" y="1928808"/>
            <a:ext cx="1714512" cy="158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Овал 32"/>
          <p:cNvSpPr/>
          <p:nvPr/>
        </p:nvSpPr>
        <p:spPr>
          <a:xfrm>
            <a:off x="1857356" y="1857370"/>
            <a:ext cx="142876" cy="142876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1857356" y="1428742"/>
            <a:ext cx="142876" cy="142876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1357290" y="1643056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I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0166" y="192880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н1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357290" y="1142990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I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500166" y="142874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н2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857620" y="1785932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 5 Вт/м² 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14810" y="1285866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7 Вт/м² 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00562" y="785800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7030A0"/>
                </a:solidFill>
              </a:rPr>
              <a:t> 9 Вт/м² 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929190" y="2643188"/>
            <a:ext cx="49292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При  постоянной частоте излучения </a:t>
            </a:r>
            <a:r>
              <a:rPr lang="ru-RU" sz="2800" dirty="0" smtClean="0">
                <a:solidFill>
                  <a:srgbClr val="0070C0"/>
                </a:solidFill>
              </a:rPr>
              <a:t>6,25 </a:t>
            </a:r>
            <a:r>
              <a:rPr lang="ru-RU" sz="2800" baseline="30000" dirty="0" smtClean="0">
                <a:solidFill>
                  <a:srgbClr val="0070C0"/>
                </a:solidFill>
              </a:rPr>
              <a:t>. </a:t>
            </a:r>
            <a:r>
              <a:rPr lang="ru-RU" sz="2800" dirty="0" smtClean="0">
                <a:solidFill>
                  <a:srgbClr val="0070C0"/>
                </a:solidFill>
              </a:rPr>
              <a:t>10</a:t>
            </a:r>
            <a:r>
              <a:rPr lang="ru-RU" sz="2800" baseline="30000" dirty="0" smtClean="0">
                <a:solidFill>
                  <a:srgbClr val="0070C0"/>
                </a:solidFill>
              </a:rPr>
              <a:t>14</a:t>
            </a:r>
            <a:r>
              <a:rPr lang="ru-RU" sz="2800" dirty="0" smtClean="0">
                <a:solidFill>
                  <a:srgbClr val="0070C0"/>
                </a:solidFill>
              </a:rPr>
              <a:t> Гц</a:t>
            </a:r>
            <a:r>
              <a:rPr lang="ru-RU" sz="2800" dirty="0" smtClean="0">
                <a:solidFill>
                  <a:srgbClr val="FFFF00"/>
                </a:solidFill>
              </a:rPr>
              <a:t>  </a:t>
            </a:r>
            <a:endParaRPr lang="ru-RU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4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6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8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3" grpId="0" animBg="1"/>
      <p:bldP spid="22" grpId="0" animBg="1"/>
      <p:bldP spid="9" grpId="0" animBg="1"/>
      <p:bldP spid="10" grpId="0" animBg="1"/>
      <p:bldP spid="11" grpId="0" animBg="1"/>
      <p:bldP spid="16" grpId="0"/>
      <p:bldP spid="17" grpId="0"/>
      <p:bldP spid="18" grpId="0"/>
      <p:bldP spid="19" grpId="0"/>
      <p:bldP spid="20" grpId="0"/>
      <p:bldP spid="21" grpId="0"/>
      <p:bldP spid="33" grpId="0" animBg="1"/>
      <p:bldP spid="34" grpId="0" animBg="1"/>
      <p:bldP spid="35" grpId="0"/>
      <p:bldP spid="36" grpId="0"/>
      <p:bldP spid="38" grpId="0"/>
      <p:bldP spid="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34"/>
            <a:ext cx="7772400" cy="1102519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</a:rPr>
              <a:t>1-й закон фотоэффекта:</a:t>
            </a:r>
            <a:endParaRPr lang="ru-RU" sz="60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stral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1285866"/>
            <a:ext cx="764386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Количество электронов, вырываемых светом с поверхности металла за 1 с, прямо пропорционально интенсивности излучения</a:t>
            </a:r>
            <a:r>
              <a:rPr lang="ru-RU" sz="44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.</a:t>
            </a:r>
            <a:endParaRPr lang="ru-RU" sz="4400" b="1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0"/>
            <a:ext cx="2857520" cy="1071552"/>
          </a:xfrm>
        </p:spPr>
        <p:txBody>
          <a:bodyPr>
            <a:normAutofit/>
          </a:bodyPr>
          <a:lstStyle/>
          <a:p>
            <a:endParaRPr lang="ru-RU" sz="32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14414" y="2071684"/>
            <a:ext cx="5643602" cy="2214578"/>
          </a:xfrm>
          <a:prstGeom prst="roundRect">
            <a:avLst>
              <a:gd name="adj" fmla="val 49552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 rot="5400000">
            <a:off x="1250134" y="2536030"/>
            <a:ext cx="1428758" cy="1357322"/>
          </a:xfrm>
          <a:prstGeom prst="ellipse">
            <a:avLst/>
          </a:prstGeom>
          <a:solidFill>
            <a:schemeClr val="bg2">
              <a:lumMod val="75000"/>
            </a:schemeClr>
          </a:solidFill>
          <a:ln w="34925">
            <a:noFill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lop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 rot="5400000">
            <a:off x="5536413" y="2536031"/>
            <a:ext cx="1428760" cy="1357322"/>
          </a:xfrm>
          <a:prstGeom prst="ellipse">
            <a:avLst/>
          </a:prstGeom>
          <a:solidFill>
            <a:schemeClr val="bg2">
              <a:lumMod val="50000"/>
            </a:schemeClr>
          </a:solidFill>
          <a:ln w="34925">
            <a:noFill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38100" prstMaterial="clear">
            <a:bevelT w="15240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магнитный диск 10"/>
          <p:cNvSpPr/>
          <p:nvPr/>
        </p:nvSpPr>
        <p:spPr>
          <a:xfrm rot="2496084">
            <a:off x="2723472" y="670672"/>
            <a:ext cx="973502" cy="2342642"/>
          </a:xfrm>
          <a:prstGeom prst="flowChartMagneticDisk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 rot="18719774">
            <a:off x="3492991" y="696928"/>
            <a:ext cx="597233" cy="1014898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 rot="2383753">
            <a:off x="3297621" y="582726"/>
            <a:ext cx="1105370" cy="110597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 rot="5400000">
            <a:off x="6215074" y="3071816"/>
            <a:ext cx="285752" cy="28575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34925">
            <a:solidFill>
              <a:schemeClr val="tx1">
                <a:lumMod val="95000"/>
                <a:lumOff val="5000"/>
              </a:schemeClr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prst="angl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357950" y="3214692"/>
            <a:ext cx="1571636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28596" y="3214692"/>
            <a:ext cx="1000132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 rot="5400000">
            <a:off x="2393141" y="1893089"/>
            <a:ext cx="714380" cy="121444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Кольцо 32"/>
          <p:cNvSpPr/>
          <p:nvPr/>
        </p:nvSpPr>
        <p:spPr>
          <a:xfrm rot="21083525">
            <a:off x="6598954" y="3024702"/>
            <a:ext cx="353890" cy="383291"/>
          </a:xfrm>
          <a:prstGeom prst="donut">
            <a:avLst>
              <a:gd name="adj" fmla="val 38787"/>
            </a:avLst>
          </a:prstGeom>
          <a:ln>
            <a:noFill/>
          </a:ln>
          <a:effectLst/>
          <a:scene3d>
            <a:camera prst="isometricOffAxis2Right"/>
            <a:lightRig rig="chilly" dir="t">
              <a:rot lat="0" lon="0" rev="18480000"/>
            </a:lightRig>
          </a:scene3d>
          <a:sp3d prstMaterial="clear">
            <a:bevelT h="635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Кольцо 31"/>
          <p:cNvSpPr/>
          <p:nvPr/>
        </p:nvSpPr>
        <p:spPr>
          <a:xfrm rot="20939201">
            <a:off x="1104310" y="3033266"/>
            <a:ext cx="380912" cy="379822"/>
          </a:xfrm>
          <a:prstGeom prst="donut">
            <a:avLst>
              <a:gd name="adj" fmla="val 40130"/>
            </a:avLst>
          </a:prstGeom>
          <a:ln>
            <a:noFill/>
          </a:ln>
          <a:effectLst/>
          <a:scene3d>
            <a:camera prst="isometricOffAxis2Right"/>
            <a:lightRig rig="chilly" dir="t">
              <a:rot lat="0" lon="0" rev="18480000"/>
            </a:lightRig>
          </a:scene3d>
          <a:sp3d prstMaterial="clear">
            <a:bevelT h="635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Блок-схема: магнитный диск 33"/>
          <p:cNvSpPr/>
          <p:nvPr/>
        </p:nvSpPr>
        <p:spPr>
          <a:xfrm rot="5400000">
            <a:off x="6465108" y="2964661"/>
            <a:ext cx="142873" cy="500066"/>
          </a:xfrm>
          <a:prstGeom prst="flowChartMagneticDisk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араллелограмм 22"/>
          <p:cNvSpPr/>
          <p:nvPr/>
        </p:nvSpPr>
        <p:spPr>
          <a:xfrm rot="18656258">
            <a:off x="751029" y="1220783"/>
            <a:ext cx="5639522" cy="457063"/>
          </a:xfrm>
          <a:prstGeom prst="parallelogram">
            <a:avLst>
              <a:gd name="adj" fmla="val 128741"/>
            </a:avLst>
          </a:prstGeom>
          <a:solidFill>
            <a:srgbClr val="FF0000"/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softEdge rad="12700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 rot="5400000">
            <a:off x="2428860" y="1928808"/>
            <a:ext cx="642942" cy="107157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4786314" y="142858"/>
          <a:ext cx="4214874" cy="1822757"/>
        </p:xfrm>
        <a:graphic>
          <a:graphicData uri="http://schemas.openxmlformats.org/drawingml/2006/table">
            <a:tbl>
              <a:tblPr/>
              <a:tblGrid>
                <a:gridCol w="2714676"/>
                <a:gridCol w="1500198"/>
              </a:tblGrid>
              <a:tr h="234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Цвет излучения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красный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Длина волны,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656,3 нм</a:t>
                      </a:r>
                      <a:endParaRPr lang="ru-RU" sz="18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Частота излучения,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4,5</a:t>
                      </a:r>
                      <a:r>
                        <a:rPr lang="en-US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ru-RU" sz="1800" kern="1200" baseline="300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. </a:t>
                      </a:r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ru-RU" sz="1800" kern="1200" baseline="300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Гц</a:t>
                      </a:r>
                      <a:endParaRPr lang="ru-RU" sz="1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Скорость  фотоэлектронов,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u</a:t>
                      </a:r>
                      <a:endParaRPr lang="ru-RU" sz="105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ru-RU" sz="1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Кинетическая энергия фотоэлектронов,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W</a:t>
                      </a:r>
                      <a:endParaRPr lang="ru-RU" sz="105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ru-RU" sz="1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714348" y="271462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К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929454" y="271462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А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14348" y="314325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−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929454" y="314325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+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71604" y="4286262"/>
            <a:ext cx="61436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фотоэффект не происходит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Овал 26"/>
          <p:cNvSpPr/>
          <p:nvPr/>
        </p:nvSpPr>
        <p:spPr>
          <a:xfrm rot="5400000">
            <a:off x="2393141" y="1893089"/>
            <a:ext cx="714380" cy="121444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0"/>
            <a:ext cx="2857520" cy="1071552"/>
          </a:xfrm>
        </p:spPr>
        <p:txBody>
          <a:bodyPr>
            <a:normAutofit/>
          </a:bodyPr>
          <a:lstStyle/>
          <a:p>
            <a:endParaRPr lang="ru-RU" sz="32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14414" y="2071684"/>
            <a:ext cx="5643602" cy="2214578"/>
          </a:xfrm>
          <a:prstGeom prst="roundRect">
            <a:avLst>
              <a:gd name="adj" fmla="val 49552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 rot="5400000">
            <a:off x="1250134" y="2536030"/>
            <a:ext cx="1428758" cy="1357322"/>
          </a:xfrm>
          <a:prstGeom prst="ellipse">
            <a:avLst/>
          </a:prstGeom>
          <a:solidFill>
            <a:schemeClr val="bg2">
              <a:lumMod val="75000"/>
            </a:schemeClr>
          </a:solidFill>
          <a:ln w="34925">
            <a:noFill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lop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 rot="5400000">
            <a:off x="5536413" y="2536031"/>
            <a:ext cx="1428760" cy="1357322"/>
          </a:xfrm>
          <a:prstGeom prst="ellipse">
            <a:avLst/>
          </a:prstGeom>
          <a:solidFill>
            <a:schemeClr val="bg2">
              <a:lumMod val="50000"/>
            </a:schemeClr>
          </a:solidFill>
          <a:ln w="34925">
            <a:noFill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38100" prstMaterial="clear">
            <a:bevelT w="15240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магнитный диск 10"/>
          <p:cNvSpPr/>
          <p:nvPr/>
        </p:nvSpPr>
        <p:spPr>
          <a:xfrm rot="2496084">
            <a:off x="2723472" y="670672"/>
            <a:ext cx="973502" cy="2342642"/>
          </a:xfrm>
          <a:prstGeom prst="flowChartMagneticDisk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 rot="18719774">
            <a:off x="3492991" y="696928"/>
            <a:ext cx="597233" cy="1014898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 rot="2383753">
            <a:off x="3297621" y="582726"/>
            <a:ext cx="1105370" cy="110597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 rot="5400000">
            <a:off x="6215074" y="3071816"/>
            <a:ext cx="285752" cy="28575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34925">
            <a:solidFill>
              <a:schemeClr val="tx1">
                <a:lumMod val="95000"/>
                <a:lumOff val="5000"/>
              </a:schemeClr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prst="angl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357950" y="3214692"/>
            <a:ext cx="1571636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28596" y="3214692"/>
            <a:ext cx="1000132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Кольцо 32"/>
          <p:cNvSpPr/>
          <p:nvPr/>
        </p:nvSpPr>
        <p:spPr>
          <a:xfrm rot="21083525">
            <a:off x="6598954" y="3024702"/>
            <a:ext cx="353890" cy="383291"/>
          </a:xfrm>
          <a:prstGeom prst="donut">
            <a:avLst>
              <a:gd name="adj" fmla="val 38787"/>
            </a:avLst>
          </a:prstGeom>
          <a:ln>
            <a:noFill/>
          </a:ln>
          <a:effectLst/>
          <a:scene3d>
            <a:camera prst="isometricOffAxis2Right"/>
            <a:lightRig rig="chilly" dir="t">
              <a:rot lat="0" lon="0" rev="18480000"/>
            </a:lightRig>
          </a:scene3d>
          <a:sp3d prstMaterial="clear">
            <a:bevelT h="635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Кольцо 31"/>
          <p:cNvSpPr/>
          <p:nvPr/>
        </p:nvSpPr>
        <p:spPr>
          <a:xfrm rot="20939201">
            <a:off x="1104310" y="3033266"/>
            <a:ext cx="380912" cy="379822"/>
          </a:xfrm>
          <a:prstGeom prst="donut">
            <a:avLst>
              <a:gd name="adj" fmla="val 40130"/>
            </a:avLst>
          </a:prstGeom>
          <a:ln>
            <a:noFill/>
          </a:ln>
          <a:effectLst/>
          <a:scene3d>
            <a:camera prst="isometricOffAxis2Right"/>
            <a:lightRig rig="chilly" dir="t">
              <a:rot lat="0" lon="0" rev="18480000"/>
            </a:lightRig>
          </a:scene3d>
          <a:sp3d prstMaterial="clear">
            <a:bevelT h="635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Блок-схема: магнитный диск 33"/>
          <p:cNvSpPr/>
          <p:nvPr/>
        </p:nvSpPr>
        <p:spPr>
          <a:xfrm rot="5400000">
            <a:off x="6465108" y="2964661"/>
            <a:ext cx="142873" cy="500066"/>
          </a:xfrm>
          <a:prstGeom prst="flowChartMagneticDisk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араллелограмм 22"/>
          <p:cNvSpPr/>
          <p:nvPr/>
        </p:nvSpPr>
        <p:spPr>
          <a:xfrm rot="18656258">
            <a:off x="710307" y="1242638"/>
            <a:ext cx="5686329" cy="464221"/>
          </a:xfrm>
          <a:prstGeom prst="parallelogram">
            <a:avLst>
              <a:gd name="adj" fmla="val 128741"/>
            </a:avLst>
          </a:prstGeom>
          <a:solidFill>
            <a:srgbClr val="FFFF00"/>
          </a:solidFill>
          <a:ln>
            <a:noFill/>
          </a:ln>
          <a:effectLst>
            <a:glow rad="228600">
              <a:srgbClr val="FFFF00">
                <a:alpha val="40000"/>
              </a:srgbClr>
            </a:glow>
            <a:softEdge rad="12700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 rot="5400000">
            <a:off x="2428860" y="1928808"/>
            <a:ext cx="642942" cy="107157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1928794" y="2928940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1857356" y="3143254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1928794" y="2714626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2081194" y="3081340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1714480" y="335756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1866880" y="350996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graphicFrame>
        <p:nvGraphicFramePr>
          <p:cNvPr id="31" name="Таблица 30"/>
          <p:cNvGraphicFramePr>
            <a:graphicFrameLocks noGrp="1"/>
          </p:cNvGraphicFramePr>
          <p:nvPr/>
        </p:nvGraphicFramePr>
        <p:xfrm>
          <a:off x="4786314" y="142858"/>
          <a:ext cx="4214874" cy="1822757"/>
        </p:xfrm>
        <a:graphic>
          <a:graphicData uri="http://schemas.openxmlformats.org/drawingml/2006/table">
            <a:tbl>
              <a:tblPr/>
              <a:tblGrid>
                <a:gridCol w="2714676"/>
                <a:gridCol w="1500198"/>
              </a:tblGrid>
              <a:tr h="234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Цвет излучения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желтый</a:t>
                      </a:r>
                      <a:endParaRPr lang="ru-RU" sz="11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Длина волны,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589,3 нм</a:t>
                      </a:r>
                      <a:endParaRPr lang="ru-RU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Частота излучения,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5,09</a:t>
                      </a:r>
                      <a:r>
                        <a:rPr lang="ru-RU" sz="1800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. </a:t>
                      </a:r>
                      <a:r>
                        <a:rPr lang="ru-RU" sz="1800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ru-RU" sz="1800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r>
                        <a:rPr lang="ru-RU" sz="1800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Гц</a:t>
                      </a:r>
                      <a:endParaRPr lang="ru-RU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Скорость  фотоэлектронов,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u</a:t>
                      </a:r>
                      <a:endParaRPr lang="ru-RU" sz="105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191638,4 м/с</a:t>
                      </a:r>
                      <a:endParaRPr lang="ru-RU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Кинетическая энергия фотоэлектронов,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W</a:t>
                      </a:r>
                      <a:endParaRPr lang="ru-RU" sz="105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0,104 эВ</a:t>
                      </a:r>
                      <a:endParaRPr lang="ru-RU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714348" y="271462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К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29454" y="271462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А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14348" y="314325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−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29454" y="314325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+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63" presetClass="path" presetSubtype="0" repeatCount="indefinite" ac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04447E-6 L 0.38767 -0.00618 " pathEditMode="relative" rAng="0" ptsTypes="AA">
                                      <p:cBhvr>
                                        <p:cTn id="14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" y="-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repeatCount="indefinite" ac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05556E-6 -3.58246E-7 L 0.39548 -0.00587 " pathEditMode="relative" rAng="0" ptsTypes="AA">
                                      <p:cBhvr>
                                        <p:cTn id="16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" y="-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repeatCount="indefinite" accel="5000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5.55556E-7 4.44719E-6 L 0.39549 -0.00649 " pathEditMode="relative" rAng="0" ptsTypes="AA">
                                      <p:cBhvr>
                                        <p:cTn id="18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" y="-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repeatCount="indefinite" accel="5000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3.88889E-6 4.11365E-6 L 0.371 -0.00772 " pathEditMode="relative" rAng="0" ptsTypes="AA">
                                      <p:cBhvr>
                                        <p:cTn id="20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" y="-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repeatCount="indefinite" ac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94444E-6 -2.76096E-6 L 0.41893 -0.00556 " pathEditMode="relative" rAng="0" ptsTypes="AA">
                                      <p:cBhvr>
                                        <p:cTn id="22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" y="-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repeatCount="indefinite" ac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1.38889E-6 -6.91785E-7 L 0.40226 -0.0071 " pathEditMode="relative" rAng="0" ptsTypes="AA">
                                      <p:cBhvr>
                                        <p:cTn id="24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" y="-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1" animBg="1"/>
      <p:bldP spid="25" grpId="1" animBg="1"/>
      <p:bldP spid="26" grpId="1" animBg="1"/>
      <p:bldP spid="28" grpId="1" animBg="1"/>
      <p:bldP spid="29" grpId="1" animBg="1"/>
      <p:bldP spid="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0"/>
            <a:ext cx="2857520" cy="1071552"/>
          </a:xfrm>
        </p:spPr>
        <p:txBody>
          <a:bodyPr>
            <a:normAutofit/>
          </a:bodyPr>
          <a:lstStyle/>
          <a:p>
            <a:endParaRPr lang="ru-RU" sz="32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14414" y="2071684"/>
            <a:ext cx="5643602" cy="2214578"/>
          </a:xfrm>
          <a:prstGeom prst="roundRect">
            <a:avLst>
              <a:gd name="adj" fmla="val 49552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 rot="5400000">
            <a:off x="1250134" y="2536030"/>
            <a:ext cx="1428758" cy="1357322"/>
          </a:xfrm>
          <a:prstGeom prst="ellipse">
            <a:avLst/>
          </a:prstGeom>
          <a:solidFill>
            <a:schemeClr val="bg2">
              <a:lumMod val="75000"/>
            </a:schemeClr>
          </a:solidFill>
          <a:ln w="34925">
            <a:noFill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lop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 rot="5400000">
            <a:off x="5536413" y="2536031"/>
            <a:ext cx="1428760" cy="1357322"/>
          </a:xfrm>
          <a:prstGeom prst="ellipse">
            <a:avLst/>
          </a:prstGeom>
          <a:solidFill>
            <a:schemeClr val="bg2">
              <a:lumMod val="50000"/>
            </a:schemeClr>
          </a:solidFill>
          <a:ln w="34925">
            <a:noFill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38100" prstMaterial="clear">
            <a:bevelT w="15240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магнитный диск 10"/>
          <p:cNvSpPr/>
          <p:nvPr/>
        </p:nvSpPr>
        <p:spPr>
          <a:xfrm rot="2496084">
            <a:off x="2723472" y="670672"/>
            <a:ext cx="973502" cy="2342642"/>
          </a:xfrm>
          <a:prstGeom prst="flowChartMagneticDisk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 rot="18719774">
            <a:off x="3492991" y="696928"/>
            <a:ext cx="597233" cy="1014898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 rot="2383753">
            <a:off x="3297621" y="582726"/>
            <a:ext cx="1105370" cy="110597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 rot="5400000">
            <a:off x="6215074" y="3071816"/>
            <a:ext cx="285752" cy="28575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34925">
            <a:solidFill>
              <a:schemeClr val="tx1">
                <a:lumMod val="95000"/>
                <a:lumOff val="5000"/>
              </a:schemeClr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prst="angl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357950" y="3214692"/>
            <a:ext cx="1571636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28596" y="3214692"/>
            <a:ext cx="1000132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 rot="5400000">
            <a:off x="2393141" y="1893089"/>
            <a:ext cx="714380" cy="121444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Кольцо 32"/>
          <p:cNvSpPr/>
          <p:nvPr/>
        </p:nvSpPr>
        <p:spPr>
          <a:xfrm rot="21083525">
            <a:off x="6598954" y="3024702"/>
            <a:ext cx="353890" cy="383291"/>
          </a:xfrm>
          <a:prstGeom prst="donut">
            <a:avLst>
              <a:gd name="adj" fmla="val 38787"/>
            </a:avLst>
          </a:prstGeom>
          <a:ln>
            <a:noFill/>
          </a:ln>
          <a:effectLst/>
          <a:scene3d>
            <a:camera prst="isometricOffAxis2Right"/>
            <a:lightRig rig="chilly" dir="t">
              <a:rot lat="0" lon="0" rev="18480000"/>
            </a:lightRig>
          </a:scene3d>
          <a:sp3d prstMaterial="clear">
            <a:bevelT h="635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Кольцо 31"/>
          <p:cNvSpPr/>
          <p:nvPr/>
        </p:nvSpPr>
        <p:spPr>
          <a:xfrm rot="20939201">
            <a:off x="1104310" y="3033266"/>
            <a:ext cx="380912" cy="379822"/>
          </a:xfrm>
          <a:prstGeom prst="donut">
            <a:avLst>
              <a:gd name="adj" fmla="val 40130"/>
            </a:avLst>
          </a:prstGeom>
          <a:ln>
            <a:noFill/>
          </a:ln>
          <a:effectLst/>
          <a:scene3d>
            <a:camera prst="isometricOffAxis2Right"/>
            <a:lightRig rig="chilly" dir="t">
              <a:rot lat="0" lon="0" rev="18480000"/>
            </a:lightRig>
          </a:scene3d>
          <a:sp3d prstMaterial="clear">
            <a:bevelT h="635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Блок-схема: магнитный диск 33"/>
          <p:cNvSpPr/>
          <p:nvPr/>
        </p:nvSpPr>
        <p:spPr>
          <a:xfrm rot="5400000">
            <a:off x="6465108" y="2964661"/>
            <a:ext cx="142873" cy="500066"/>
          </a:xfrm>
          <a:prstGeom prst="flowChartMagneticDisk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араллелограмм 22"/>
          <p:cNvSpPr/>
          <p:nvPr/>
        </p:nvSpPr>
        <p:spPr>
          <a:xfrm rot="18656258">
            <a:off x="768210" y="1251263"/>
            <a:ext cx="5571239" cy="457066"/>
          </a:xfrm>
          <a:prstGeom prst="parallelogram">
            <a:avLst>
              <a:gd name="adj" fmla="val 128741"/>
            </a:avLst>
          </a:prstGeom>
          <a:solidFill>
            <a:srgbClr val="00B050"/>
          </a:solidFill>
          <a:ln>
            <a:noFill/>
          </a:ln>
          <a:effectLst>
            <a:glow rad="228600">
              <a:srgbClr val="23FC18">
                <a:alpha val="40000"/>
              </a:srgbClr>
            </a:glow>
            <a:softEdge rad="12700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 rot="5400000">
            <a:off x="2428860" y="1928808"/>
            <a:ext cx="642942" cy="107157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1714480" y="335756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1866880" y="350996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2000232" y="2928940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1928794" y="3143254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1857356" y="2786064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1643042" y="3071816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/>
        </p:nvGraphicFramePr>
        <p:xfrm>
          <a:off x="4786314" y="142858"/>
          <a:ext cx="4214874" cy="1822757"/>
        </p:xfrm>
        <a:graphic>
          <a:graphicData uri="http://schemas.openxmlformats.org/drawingml/2006/table">
            <a:tbl>
              <a:tblPr/>
              <a:tblGrid>
                <a:gridCol w="2714676"/>
                <a:gridCol w="1500198"/>
              </a:tblGrid>
              <a:tr h="234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Цвет излучения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Times New Roman"/>
                        </a:rPr>
                        <a:t>зелёный</a:t>
                      </a:r>
                      <a:endParaRPr lang="ru-RU" sz="11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Длина волны,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Times New Roman"/>
                        </a:rPr>
                        <a:t>546,1 нм</a:t>
                      </a:r>
                      <a:endParaRPr lang="ru-RU" sz="18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Частота излучения,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5,5</a:t>
                      </a:r>
                      <a:r>
                        <a:rPr lang="ru-RU" sz="1800" kern="1200" baseline="300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. </a:t>
                      </a:r>
                      <a:r>
                        <a:rPr lang="ru-RU" sz="18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ru-RU" sz="1800" kern="1200" baseline="300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r>
                        <a:rPr lang="ru-RU" sz="18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Гц</a:t>
                      </a:r>
                      <a:endParaRPr lang="ru-RU" sz="18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Скорость  фотоэлектронов,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u</a:t>
                      </a:r>
                      <a:endParaRPr lang="ru-RU" sz="105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Times New Roman"/>
                        </a:rPr>
                        <a:t>310653,3</a:t>
                      </a:r>
                      <a:r>
                        <a:rPr lang="ru-RU" sz="1800" baseline="0" dirty="0" smtClean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Times New Roman"/>
                        </a:rPr>
                        <a:t> м/с</a:t>
                      </a:r>
                      <a:endParaRPr lang="ru-RU" sz="18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Кинетическая энергия фотоэлектронов,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W</a:t>
                      </a:r>
                      <a:endParaRPr lang="ru-RU" sz="105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Times New Roman"/>
                        </a:rPr>
                        <a:t>0,274 эВ</a:t>
                      </a:r>
                      <a:endParaRPr lang="ru-RU" sz="18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714348" y="271462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К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29454" y="271462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А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14348" y="314325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−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29454" y="314325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+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63" presetClass="path" presetSubtype="0" repeatCount="indefinite" ac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94444E-6 -2.76096E-6 L 0.41893 -0.00556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" y="-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repeatCount="indefinite" ac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38889E-6 -6.91785E-7 L 0.40226 -0.0071 " pathEditMode="relative" rAng="0" ptsTypes="AA">
                                      <p:cBhvr>
                                        <p:cTn id="16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" y="-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repeatCount="indefinite" ac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1.94444E-6 2.04447E-6 L 0.37986 -0.00618 " pathEditMode="relative" rAng="0" ptsTypes="AA">
                                      <p:cBhvr>
                                        <p:cTn id="18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" y="-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repeatCount="indefinite" accel="50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5.55556E-7 -3.58246E-7 L 0.38767 -0.00587 " pathEditMode="relative" rAng="0" ptsTypes="AA">
                                      <p:cBhvr>
                                        <p:cTn id="20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" y="-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repeatCount="indefinite" ac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05556E-6 -3.02038E-6 L 0.4033 -0.00648 " pathEditMode="relative" rAng="0" ptsTypes="AA">
                                      <p:cBhvr>
                                        <p:cTn id="22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" y="-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repeatCount="indefinite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89067E-6 L 0.41892 -0.00586 " pathEditMode="relative" rAng="0" ptsTypes="AA">
                                      <p:cBhvr>
                                        <p:cTn id="24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0"/>
            <a:ext cx="2857520" cy="1071552"/>
          </a:xfrm>
        </p:spPr>
        <p:txBody>
          <a:bodyPr>
            <a:normAutofit/>
          </a:bodyPr>
          <a:lstStyle/>
          <a:p>
            <a:endParaRPr lang="ru-RU" sz="32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14414" y="2071684"/>
            <a:ext cx="5643602" cy="2214578"/>
          </a:xfrm>
          <a:prstGeom prst="roundRect">
            <a:avLst>
              <a:gd name="adj" fmla="val 49552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 rot="5400000">
            <a:off x="1250134" y="2536030"/>
            <a:ext cx="1428758" cy="1357322"/>
          </a:xfrm>
          <a:prstGeom prst="ellipse">
            <a:avLst/>
          </a:prstGeom>
          <a:solidFill>
            <a:schemeClr val="bg2">
              <a:lumMod val="75000"/>
            </a:schemeClr>
          </a:solidFill>
          <a:ln w="34925">
            <a:noFill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lop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 rot="5400000">
            <a:off x="5536413" y="2536031"/>
            <a:ext cx="1428760" cy="1357322"/>
          </a:xfrm>
          <a:prstGeom prst="ellipse">
            <a:avLst/>
          </a:prstGeom>
          <a:solidFill>
            <a:schemeClr val="bg2">
              <a:lumMod val="50000"/>
            </a:schemeClr>
          </a:solidFill>
          <a:ln w="34925">
            <a:noFill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38100" prstMaterial="clear">
            <a:bevelT w="15240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магнитный диск 10"/>
          <p:cNvSpPr/>
          <p:nvPr/>
        </p:nvSpPr>
        <p:spPr>
          <a:xfrm rot="2496084">
            <a:off x="2723472" y="670672"/>
            <a:ext cx="973502" cy="2342642"/>
          </a:xfrm>
          <a:prstGeom prst="flowChartMagneticDisk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 rot="18719774">
            <a:off x="3492991" y="696928"/>
            <a:ext cx="597233" cy="1014898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 rot="2383753">
            <a:off x="3297621" y="582726"/>
            <a:ext cx="1105370" cy="110597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 rot="5400000">
            <a:off x="6215074" y="3071816"/>
            <a:ext cx="285752" cy="28575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34925">
            <a:solidFill>
              <a:schemeClr val="tx1">
                <a:lumMod val="95000"/>
                <a:lumOff val="5000"/>
              </a:schemeClr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prst="angl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357950" y="3214692"/>
            <a:ext cx="1571636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28596" y="3214692"/>
            <a:ext cx="1000132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 rot="5400000">
            <a:off x="2393141" y="1893089"/>
            <a:ext cx="714380" cy="121444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Кольцо 32"/>
          <p:cNvSpPr/>
          <p:nvPr/>
        </p:nvSpPr>
        <p:spPr>
          <a:xfrm rot="21083525">
            <a:off x="6598954" y="3024702"/>
            <a:ext cx="353890" cy="383291"/>
          </a:xfrm>
          <a:prstGeom prst="donut">
            <a:avLst>
              <a:gd name="adj" fmla="val 38787"/>
            </a:avLst>
          </a:prstGeom>
          <a:ln>
            <a:noFill/>
          </a:ln>
          <a:effectLst/>
          <a:scene3d>
            <a:camera prst="isometricOffAxis2Right"/>
            <a:lightRig rig="chilly" dir="t">
              <a:rot lat="0" lon="0" rev="18480000"/>
            </a:lightRig>
          </a:scene3d>
          <a:sp3d prstMaterial="clear">
            <a:bevelT h="635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Кольцо 31"/>
          <p:cNvSpPr/>
          <p:nvPr/>
        </p:nvSpPr>
        <p:spPr>
          <a:xfrm rot="20939201">
            <a:off x="1104310" y="3033266"/>
            <a:ext cx="380912" cy="379822"/>
          </a:xfrm>
          <a:prstGeom prst="donut">
            <a:avLst>
              <a:gd name="adj" fmla="val 40130"/>
            </a:avLst>
          </a:prstGeom>
          <a:ln>
            <a:noFill/>
          </a:ln>
          <a:effectLst/>
          <a:scene3d>
            <a:camera prst="isometricOffAxis2Right"/>
            <a:lightRig rig="chilly" dir="t">
              <a:rot lat="0" lon="0" rev="18480000"/>
            </a:lightRig>
          </a:scene3d>
          <a:sp3d prstMaterial="clear">
            <a:bevelT h="635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Блок-схема: магнитный диск 33"/>
          <p:cNvSpPr/>
          <p:nvPr/>
        </p:nvSpPr>
        <p:spPr>
          <a:xfrm rot="5400000">
            <a:off x="6465108" y="2964661"/>
            <a:ext cx="142873" cy="500066"/>
          </a:xfrm>
          <a:prstGeom prst="flowChartMagneticDisk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араллелограмм 22"/>
          <p:cNvSpPr/>
          <p:nvPr/>
        </p:nvSpPr>
        <p:spPr>
          <a:xfrm rot="18656258">
            <a:off x="764272" y="1249793"/>
            <a:ext cx="5578397" cy="449908"/>
          </a:xfrm>
          <a:prstGeom prst="parallelogram">
            <a:avLst>
              <a:gd name="adj" fmla="val 128741"/>
            </a:avLst>
          </a:prstGeom>
          <a:solidFill>
            <a:srgbClr val="00B0F0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softEdge rad="12700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 rot="5400000">
            <a:off x="2428860" y="1928808"/>
            <a:ext cx="642942" cy="107157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1714480" y="335756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2000232" y="2786064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1866880" y="350996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2071670" y="300037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1785918" y="3143254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2000232" y="3214692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/>
        </p:nvGraphicFramePr>
        <p:xfrm>
          <a:off x="4786314" y="142858"/>
          <a:ext cx="4214874" cy="1822757"/>
        </p:xfrm>
        <a:graphic>
          <a:graphicData uri="http://schemas.openxmlformats.org/drawingml/2006/table">
            <a:tbl>
              <a:tblPr/>
              <a:tblGrid>
                <a:gridCol w="2714676"/>
                <a:gridCol w="1500198"/>
              </a:tblGrid>
              <a:tr h="234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Цвет излучения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solidFill>
                            <a:srgbClr val="00B0F0"/>
                          </a:solidFill>
                          <a:latin typeface="Calibri"/>
                          <a:ea typeface="Calibri"/>
                          <a:cs typeface="Times New Roman"/>
                        </a:rPr>
                        <a:t>голубой</a:t>
                      </a:r>
                      <a:endParaRPr lang="ru-RU" sz="1100" dirty="0">
                        <a:solidFill>
                          <a:srgbClr val="00B0F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Длина волны,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B0F0"/>
                          </a:solidFill>
                          <a:latin typeface="Calibri"/>
                          <a:ea typeface="Calibri"/>
                          <a:cs typeface="Times New Roman"/>
                        </a:rPr>
                        <a:t> 500 нм</a:t>
                      </a:r>
                      <a:endParaRPr lang="ru-RU" sz="1800" dirty="0">
                        <a:solidFill>
                          <a:srgbClr val="00B0F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Частота излучения,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6 </a:t>
                      </a:r>
                      <a:r>
                        <a:rPr lang="ru-RU" sz="1800" kern="1200" baseline="300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800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ru-RU" sz="1800" kern="1200" baseline="300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r>
                        <a:rPr lang="ru-RU" sz="1800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 Гц</a:t>
                      </a:r>
                      <a:endParaRPr lang="ru-RU" sz="1600" dirty="0">
                        <a:solidFill>
                          <a:srgbClr val="00B0F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Скорость  фотоэлектронов,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u</a:t>
                      </a:r>
                      <a:endParaRPr lang="ru-RU" sz="105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B0F0"/>
                          </a:solidFill>
                          <a:latin typeface="Calibri"/>
                          <a:ea typeface="Calibri"/>
                          <a:cs typeface="Times New Roman"/>
                        </a:rPr>
                        <a:t>411376,7 м/с</a:t>
                      </a:r>
                      <a:endParaRPr lang="ru-RU" sz="1800" dirty="0">
                        <a:solidFill>
                          <a:srgbClr val="00B0F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Кинетическая энергия фотоэлектронов,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W</a:t>
                      </a:r>
                      <a:endParaRPr lang="ru-RU" sz="105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B0F0"/>
                          </a:solidFill>
                          <a:latin typeface="Calibri"/>
                          <a:ea typeface="Calibri"/>
                          <a:cs typeface="Times New Roman"/>
                        </a:rPr>
                        <a:t>0,480 эВ</a:t>
                      </a:r>
                      <a:endParaRPr lang="ru-RU" sz="1800" dirty="0">
                        <a:solidFill>
                          <a:srgbClr val="00B0F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714348" y="271462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К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29454" y="271462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А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14348" y="314325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−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29454" y="314325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+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63" presetClass="path" presetSubtype="0" repeatCount="indefinite" ac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94444E-6 -2.76096E-6 L 0.41111 -0.0055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" y="-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repeatCount="indefinite" accel="50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1.94444E-6 -3.02038E-6 L 0.38768 -0.0064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" y="-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repeatCount="indefinite" accel="5000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1.38889E-6 -6.91785E-7 L 0.40226 -0.007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" y="-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repeatCount="indefinite" ac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4.44444E-6 4.5769E-6 L 0.37205 -0.0058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" y="-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repeatCount="indefinite" ac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44444E-6 -3.58246E-7 L 0.39549 -0.0058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" y="-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repeatCount="indefinite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17418E-6 L 0.37205 -0.0055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0"/>
            <a:ext cx="2857520" cy="1071552"/>
          </a:xfrm>
        </p:spPr>
        <p:txBody>
          <a:bodyPr>
            <a:normAutofit/>
          </a:bodyPr>
          <a:lstStyle/>
          <a:p>
            <a:endParaRPr lang="ru-RU" sz="32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14414" y="2071684"/>
            <a:ext cx="5643602" cy="2214578"/>
          </a:xfrm>
          <a:prstGeom prst="roundRect">
            <a:avLst>
              <a:gd name="adj" fmla="val 49552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 rot="5400000">
            <a:off x="1250134" y="2536030"/>
            <a:ext cx="1428758" cy="1357322"/>
          </a:xfrm>
          <a:prstGeom prst="ellipse">
            <a:avLst/>
          </a:prstGeom>
          <a:solidFill>
            <a:schemeClr val="bg2">
              <a:lumMod val="75000"/>
            </a:schemeClr>
          </a:solidFill>
          <a:ln w="34925">
            <a:noFill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lop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 rot="5400000">
            <a:off x="5536413" y="2536031"/>
            <a:ext cx="1428760" cy="1357322"/>
          </a:xfrm>
          <a:prstGeom prst="ellipse">
            <a:avLst/>
          </a:prstGeom>
          <a:solidFill>
            <a:schemeClr val="bg2">
              <a:lumMod val="50000"/>
            </a:schemeClr>
          </a:solidFill>
          <a:ln w="34925">
            <a:noFill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38100" prstMaterial="clear">
            <a:bevelT w="15240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магнитный диск 10"/>
          <p:cNvSpPr/>
          <p:nvPr/>
        </p:nvSpPr>
        <p:spPr>
          <a:xfrm rot="2496084">
            <a:off x="2723472" y="670672"/>
            <a:ext cx="973502" cy="2342642"/>
          </a:xfrm>
          <a:prstGeom prst="flowChartMagneticDisk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 rot="18719774">
            <a:off x="3492991" y="696928"/>
            <a:ext cx="597233" cy="1014898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 rot="2383753">
            <a:off x="3297621" y="582726"/>
            <a:ext cx="1105370" cy="110597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 rot="5400000">
            <a:off x="6215074" y="3071816"/>
            <a:ext cx="285752" cy="28575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34925">
            <a:solidFill>
              <a:schemeClr val="tx1">
                <a:lumMod val="95000"/>
                <a:lumOff val="5000"/>
              </a:schemeClr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prst="angl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357950" y="3214692"/>
            <a:ext cx="1571636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28596" y="3214692"/>
            <a:ext cx="1000132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 rot="5400000">
            <a:off x="2393141" y="1893089"/>
            <a:ext cx="714380" cy="121444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Кольцо 32"/>
          <p:cNvSpPr/>
          <p:nvPr/>
        </p:nvSpPr>
        <p:spPr>
          <a:xfrm rot="21083525">
            <a:off x="6598954" y="3024702"/>
            <a:ext cx="353890" cy="383291"/>
          </a:xfrm>
          <a:prstGeom prst="donut">
            <a:avLst>
              <a:gd name="adj" fmla="val 38787"/>
            </a:avLst>
          </a:prstGeom>
          <a:ln>
            <a:noFill/>
          </a:ln>
          <a:effectLst/>
          <a:scene3d>
            <a:camera prst="isometricOffAxis2Right"/>
            <a:lightRig rig="chilly" dir="t">
              <a:rot lat="0" lon="0" rev="18480000"/>
            </a:lightRig>
          </a:scene3d>
          <a:sp3d prstMaterial="clear">
            <a:bevelT h="635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Кольцо 31"/>
          <p:cNvSpPr/>
          <p:nvPr/>
        </p:nvSpPr>
        <p:spPr>
          <a:xfrm rot="20939201">
            <a:off x="1104310" y="3033266"/>
            <a:ext cx="380912" cy="379822"/>
          </a:xfrm>
          <a:prstGeom prst="donut">
            <a:avLst>
              <a:gd name="adj" fmla="val 40130"/>
            </a:avLst>
          </a:prstGeom>
          <a:ln>
            <a:noFill/>
          </a:ln>
          <a:effectLst/>
          <a:scene3d>
            <a:camera prst="isometricOffAxis2Right"/>
            <a:lightRig rig="chilly" dir="t">
              <a:rot lat="0" lon="0" rev="18480000"/>
            </a:lightRig>
          </a:scene3d>
          <a:sp3d prstMaterial="clear">
            <a:bevelT h="635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Блок-схема: магнитный диск 33"/>
          <p:cNvSpPr/>
          <p:nvPr/>
        </p:nvSpPr>
        <p:spPr>
          <a:xfrm rot="5400000">
            <a:off x="6465108" y="2964661"/>
            <a:ext cx="142873" cy="500066"/>
          </a:xfrm>
          <a:prstGeom prst="flowChartMagneticDisk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араллелограмм 22"/>
          <p:cNvSpPr/>
          <p:nvPr/>
        </p:nvSpPr>
        <p:spPr>
          <a:xfrm rot="18656258">
            <a:off x="760334" y="1241166"/>
            <a:ext cx="5585553" cy="457065"/>
          </a:xfrm>
          <a:prstGeom prst="parallelogram">
            <a:avLst>
              <a:gd name="adj" fmla="val 128741"/>
            </a:avLst>
          </a:prstGeom>
          <a:solidFill>
            <a:srgbClr val="0070C0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softEdge rad="12700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 rot="5400000">
            <a:off x="2428860" y="1928808"/>
            <a:ext cx="642942" cy="107157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1714480" y="335756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1866880" y="350996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2000232" y="3143254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1857356" y="2857502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2071670" y="2928940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2071670" y="335756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/>
        </p:nvGraphicFramePr>
        <p:xfrm>
          <a:off x="4786314" y="142858"/>
          <a:ext cx="4214874" cy="1822757"/>
        </p:xfrm>
        <a:graphic>
          <a:graphicData uri="http://schemas.openxmlformats.org/drawingml/2006/table">
            <a:tbl>
              <a:tblPr/>
              <a:tblGrid>
                <a:gridCol w="2714676"/>
                <a:gridCol w="1500198"/>
              </a:tblGrid>
              <a:tr h="234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Цвет излучения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синий</a:t>
                      </a:r>
                      <a:endParaRPr lang="ru-RU" sz="11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Длина волны,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480,0 нм</a:t>
                      </a:r>
                      <a:endParaRPr lang="ru-RU" sz="18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Частота излучения,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6,25 </a:t>
                      </a:r>
                      <a:r>
                        <a:rPr lang="ru-RU" sz="1800" kern="1200" baseline="300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8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ru-RU" sz="1800" kern="1200" baseline="300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r>
                        <a:rPr lang="ru-RU" sz="18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Гц</a:t>
                      </a:r>
                      <a:endParaRPr lang="ru-RU" sz="18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Скорость  фотоэлектронов,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u</a:t>
                      </a:r>
                      <a:endParaRPr lang="ru-RU" sz="105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453557,4 м/с</a:t>
                      </a:r>
                      <a:endParaRPr lang="ru-RU" sz="18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Кинетическая энергия фотоэлектронов,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W</a:t>
                      </a:r>
                      <a:endParaRPr lang="ru-RU" sz="105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0,585 эВ</a:t>
                      </a:r>
                      <a:endParaRPr lang="ru-RU" sz="18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714348" y="271462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К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29454" y="271462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А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14348" y="314325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−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29454" y="314325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+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63" presetClass="path" presetSubtype="0" repeatCount="indefinite" ac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94444E-6 -2.76096E-6 L 0.41893 -0.00556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" y="-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repeatCount="indefinite" accel="50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1.38889E-6 -6.91785E-7 L 0.40226 -0.0071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" y="-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repeatCount="indefinite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58246E-7 L 0.37986 -0.00587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" y="-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repeatCount="indefinite" ac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05556E-6 -4.87956E-7 L 0.4033 -0.00618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" y="-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repeatCount="indefinite" accel="5000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-4.44444E-6 2.04447E-6 L 0.37205 -0.00618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" y="-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repeatCount="indefinite" accel="5000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4.44444E-6 -2.76096E-6 L 0.37205 -0.00556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6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0"/>
            <a:ext cx="2857520" cy="1071552"/>
          </a:xfrm>
        </p:spPr>
        <p:txBody>
          <a:bodyPr>
            <a:normAutofit/>
          </a:bodyPr>
          <a:lstStyle/>
          <a:p>
            <a:endParaRPr lang="ru-RU" sz="32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14414" y="2071684"/>
            <a:ext cx="5643602" cy="2214578"/>
          </a:xfrm>
          <a:prstGeom prst="roundRect">
            <a:avLst>
              <a:gd name="adj" fmla="val 49552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 rot="5400000">
            <a:off x="1250134" y="2536030"/>
            <a:ext cx="1428758" cy="1357322"/>
          </a:xfrm>
          <a:prstGeom prst="ellipse">
            <a:avLst/>
          </a:prstGeom>
          <a:solidFill>
            <a:schemeClr val="bg2">
              <a:lumMod val="75000"/>
            </a:schemeClr>
          </a:solidFill>
          <a:ln w="34925">
            <a:noFill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lop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 rot="5400000">
            <a:off x="5536413" y="2536031"/>
            <a:ext cx="1428760" cy="1357322"/>
          </a:xfrm>
          <a:prstGeom prst="ellipse">
            <a:avLst/>
          </a:prstGeom>
          <a:solidFill>
            <a:schemeClr val="bg2">
              <a:lumMod val="50000"/>
            </a:schemeClr>
          </a:solidFill>
          <a:ln w="34925">
            <a:noFill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38100" prstMaterial="clear">
            <a:bevelT w="15240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магнитный диск 10"/>
          <p:cNvSpPr/>
          <p:nvPr/>
        </p:nvSpPr>
        <p:spPr>
          <a:xfrm rot="2496084">
            <a:off x="2723472" y="670672"/>
            <a:ext cx="973502" cy="2342642"/>
          </a:xfrm>
          <a:prstGeom prst="flowChartMagneticDisk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 rot="18719774">
            <a:off x="3492991" y="696928"/>
            <a:ext cx="597233" cy="1014898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 rot="2383753">
            <a:off x="3297621" y="582726"/>
            <a:ext cx="1105370" cy="110597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 rot="5400000">
            <a:off x="6215074" y="3071816"/>
            <a:ext cx="285752" cy="28575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34925">
            <a:solidFill>
              <a:schemeClr val="tx1">
                <a:lumMod val="95000"/>
                <a:lumOff val="5000"/>
              </a:schemeClr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prst="angl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357950" y="3214692"/>
            <a:ext cx="1571636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28596" y="3214692"/>
            <a:ext cx="1000132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 rot="5400000">
            <a:off x="2393141" y="1893089"/>
            <a:ext cx="714380" cy="121444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Кольцо 32"/>
          <p:cNvSpPr/>
          <p:nvPr/>
        </p:nvSpPr>
        <p:spPr>
          <a:xfrm rot="21083525">
            <a:off x="6598954" y="3024702"/>
            <a:ext cx="353890" cy="383291"/>
          </a:xfrm>
          <a:prstGeom prst="donut">
            <a:avLst>
              <a:gd name="adj" fmla="val 38787"/>
            </a:avLst>
          </a:prstGeom>
          <a:ln>
            <a:noFill/>
          </a:ln>
          <a:effectLst/>
          <a:scene3d>
            <a:camera prst="isometricOffAxis2Right"/>
            <a:lightRig rig="chilly" dir="t">
              <a:rot lat="0" lon="0" rev="18480000"/>
            </a:lightRig>
          </a:scene3d>
          <a:sp3d prstMaterial="clear">
            <a:bevelT h="635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Кольцо 31"/>
          <p:cNvSpPr/>
          <p:nvPr/>
        </p:nvSpPr>
        <p:spPr>
          <a:xfrm rot="20939201">
            <a:off x="1104310" y="3033266"/>
            <a:ext cx="380912" cy="379822"/>
          </a:xfrm>
          <a:prstGeom prst="donut">
            <a:avLst>
              <a:gd name="adj" fmla="val 40130"/>
            </a:avLst>
          </a:prstGeom>
          <a:ln>
            <a:noFill/>
          </a:ln>
          <a:effectLst/>
          <a:scene3d>
            <a:camera prst="isometricOffAxis2Right"/>
            <a:lightRig rig="chilly" dir="t">
              <a:rot lat="0" lon="0" rev="18480000"/>
            </a:lightRig>
          </a:scene3d>
          <a:sp3d prstMaterial="clear">
            <a:bevelT h="635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Блок-схема: магнитный диск 33"/>
          <p:cNvSpPr/>
          <p:nvPr/>
        </p:nvSpPr>
        <p:spPr>
          <a:xfrm rot="5400000">
            <a:off x="6465108" y="2964661"/>
            <a:ext cx="142873" cy="500066"/>
          </a:xfrm>
          <a:prstGeom prst="flowChartMagneticDisk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араллелограмм 22"/>
          <p:cNvSpPr/>
          <p:nvPr/>
        </p:nvSpPr>
        <p:spPr>
          <a:xfrm rot="18656258">
            <a:off x="762363" y="1229927"/>
            <a:ext cx="5632362" cy="442749"/>
          </a:xfrm>
          <a:prstGeom prst="parallelogram">
            <a:avLst>
              <a:gd name="adj" fmla="val 128741"/>
            </a:avLst>
          </a:prstGeom>
          <a:solidFill>
            <a:srgbClr val="7030A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12700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 rot="5400000">
            <a:off x="2428860" y="1928808"/>
            <a:ext cx="642942" cy="107157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1714480" y="335756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1866880" y="350996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1928794" y="2786064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2000232" y="300037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1785918" y="3071816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1928794" y="3214692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graphicFrame>
        <p:nvGraphicFramePr>
          <p:cNvPr id="31" name="Таблица 30"/>
          <p:cNvGraphicFramePr>
            <a:graphicFrameLocks noGrp="1"/>
          </p:cNvGraphicFramePr>
          <p:nvPr/>
        </p:nvGraphicFramePr>
        <p:xfrm>
          <a:off x="4786314" y="142858"/>
          <a:ext cx="4214874" cy="1822757"/>
        </p:xfrm>
        <a:graphic>
          <a:graphicData uri="http://schemas.openxmlformats.org/drawingml/2006/table">
            <a:tbl>
              <a:tblPr/>
              <a:tblGrid>
                <a:gridCol w="2714676"/>
                <a:gridCol w="1500198"/>
              </a:tblGrid>
              <a:tr h="234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Цвет излучения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Times New Roman"/>
                        </a:rPr>
                        <a:t>фиолетовый</a:t>
                      </a:r>
                      <a:endParaRPr lang="ru-RU" sz="11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Длина волны,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Times New Roman"/>
                        </a:rPr>
                        <a:t>404,7 нм</a:t>
                      </a:r>
                      <a:endParaRPr lang="ru-RU" sz="18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Частота излучения,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7,41</a:t>
                      </a:r>
                      <a:r>
                        <a:rPr lang="ru-RU" sz="1800" kern="1200" baseline="300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. </a:t>
                      </a:r>
                      <a:r>
                        <a:rPr lang="ru-RU" sz="18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ru-RU" sz="1800" kern="1200" baseline="300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r>
                        <a:rPr lang="ru-RU" sz="18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Гц</a:t>
                      </a:r>
                      <a:endParaRPr lang="ru-RU" sz="18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Скорость  фотоэлектронов,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u</a:t>
                      </a:r>
                      <a:endParaRPr lang="ru-RU" sz="105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Times New Roman"/>
                        </a:rPr>
                        <a:t>612450,8 м/с</a:t>
                      </a:r>
                      <a:endParaRPr lang="ru-RU" sz="18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Кинетическая энергия фотоэлектронов,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W</a:t>
                      </a:r>
                      <a:endParaRPr lang="ru-RU" sz="105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Times New Roman"/>
                        </a:rPr>
                        <a:t>1,061 эВ</a:t>
                      </a:r>
                      <a:endParaRPr lang="ru-RU" sz="18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714348" y="271462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К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29454" y="271462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А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14348" y="314325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−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29454" y="314325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+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63" presetClass="path" presetSubtype="0" repeatCount="indefinite" accel="5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1.94444E-6 -2.76096E-6 L 0.41111 -0.00556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" y="-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repeatCount="indefinite" ac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38889E-6 -6.91785E-7 L 0.40226 -0.0071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" y="-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repeatCount="indefinite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02038E-6 L 0.39549 -0.00648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" y="-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repeatCount="indefinite" accel="5000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-1.94444E-6 4.5769E-6 L 0.37986 -0.00587 " pathEditMode="relative" rAng="0" ptsTypes="AA">
                                      <p:cBhvr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" y="-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repeatCount="indefinite" ac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44444E-6 -2.89067E-6 L 0.4033 -0.00586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" y="-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repeatCount="indefinite" accel="5000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animMotion origin="layout" path="M 5.55556E-7 2.17418E-6 L 0.37986 -0.00556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8" grpId="0" animBg="1"/>
      <p:bldP spid="29" grpId="0" animBg="1"/>
      <p:bldP spid="3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олилиния 20"/>
          <p:cNvSpPr/>
          <p:nvPr/>
        </p:nvSpPr>
        <p:spPr>
          <a:xfrm>
            <a:off x="785787" y="1643056"/>
            <a:ext cx="3500462" cy="2349191"/>
          </a:xfrm>
          <a:custGeom>
            <a:avLst/>
            <a:gdLst>
              <a:gd name="connsiteX0" fmla="*/ 0 w 3735659"/>
              <a:gd name="connsiteY0" fmla="*/ 2349191 h 2349191"/>
              <a:gd name="connsiteX1" fmla="*/ 1940313 w 3735659"/>
              <a:gd name="connsiteY1" fmla="*/ 386576 h 2349191"/>
              <a:gd name="connsiteX2" fmla="*/ 3735659 w 3735659"/>
              <a:gd name="connsiteY2" fmla="*/ 29737 h 2349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35659" h="2349191">
                <a:moveTo>
                  <a:pt x="0" y="2349191"/>
                </a:moveTo>
                <a:cubicBezTo>
                  <a:pt x="658851" y="1561171"/>
                  <a:pt x="1317703" y="773152"/>
                  <a:pt x="1940313" y="386576"/>
                </a:cubicBezTo>
                <a:cubicBezTo>
                  <a:pt x="2562923" y="0"/>
                  <a:pt x="3149291" y="14868"/>
                  <a:pt x="3735659" y="29737"/>
                </a:cubicBezTo>
              </a:path>
            </a:pathLst>
          </a:cu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олилиния 19"/>
          <p:cNvSpPr/>
          <p:nvPr/>
        </p:nvSpPr>
        <p:spPr>
          <a:xfrm>
            <a:off x="1428728" y="1643056"/>
            <a:ext cx="3643337" cy="2349191"/>
          </a:xfrm>
          <a:custGeom>
            <a:avLst/>
            <a:gdLst>
              <a:gd name="connsiteX0" fmla="*/ 0 w 3735659"/>
              <a:gd name="connsiteY0" fmla="*/ 2349191 h 2349191"/>
              <a:gd name="connsiteX1" fmla="*/ 1940313 w 3735659"/>
              <a:gd name="connsiteY1" fmla="*/ 386576 h 2349191"/>
              <a:gd name="connsiteX2" fmla="*/ 3735659 w 3735659"/>
              <a:gd name="connsiteY2" fmla="*/ 29737 h 2349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35659" h="2349191">
                <a:moveTo>
                  <a:pt x="0" y="2349191"/>
                </a:moveTo>
                <a:cubicBezTo>
                  <a:pt x="658851" y="1561171"/>
                  <a:pt x="1317703" y="773152"/>
                  <a:pt x="1940313" y="386576"/>
                </a:cubicBezTo>
                <a:cubicBezTo>
                  <a:pt x="2562923" y="0"/>
                  <a:pt x="3149291" y="14868"/>
                  <a:pt x="3735659" y="29737"/>
                </a:cubicBezTo>
              </a:path>
            </a:pathLst>
          </a:cu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50838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</a:rPr>
              <a:t>Вольтамперная характеристика</a:t>
            </a:r>
            <a:endParaRPr lang="ru-RU" dirty="0">
              <a:solidFill>
                <a:srgbClr val="FF0000"/>
              </a:solidFill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 flipH="1" flipV="1">
            <a:off x="429390" y="2785270"/>
            <a:ext cx="3857652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00034" y="4000510"/>
            <a:ext cx="5572164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олилиния 10"/>
          <p:cNvSpPr/>
          <p:nvPr/>
        </p:nvSpPr>
        <p:spPr>
          <a:xfrm>
            <a:off x="2071670" y="1643056"/>
            <a:ext cx="3735659" cy="2349191"/>
          </a:xfrm>
          <a:custGeom>
            <a:avLst/>
            <a:gdLst>
              <a:gd name="connsiteX0" fmla="*/ 0 w 3735659"/>
              <a:gd name="connsiteY0" fmla="*/ 2349191 h 2349191"/>
              <a:gd name="connsiteX1" fmla="*/ 1940313 w 3735659"/>
              <a:gd name="connsiteY1" fmla="*/ 386576 h 2349191"/>
              <a:gd name="connsiteX2" fmla="*/ 3735659 w 3735659"/>
              <a:gd name="connsiteY2" fmla="*/ 29737 h 2349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35659" h="2349191">
                <a:moveTo>
                  <a:pt x="0" y="2349191"/>
                </a:moveTo>
                <a:cubicBezTo>
                  <a:pt x="658851" y="1561171"/>
                  <a:pt x="1317703" y="773152"/>
                  <a:pt x="1940313" y="386576"/>
                </a:cubicBezTo>
                <a:cubicBezTo>
                  <a:pt x="2562923" y="0"/>
                  <a:pt x="3149291" y="14868"/>
                  <a:pt x="3735659" y="29737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0800000">
            <a:off x="2285984" y="1643056"/>
            <a:ext cx="2714644" cy="158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2000232" y="3929072"/>
            <a:ext cx="142876" cy="142876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285984" y="3571882"/>
            <a:ext cx="142876" cy="142876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2285984" y="1571618"/>
            <a:ext cx="142876" cy="142876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571472" y="4572014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обратное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00364" y="4572014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прямое включение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00232" y="71436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</a:t>
            </a:r>
            <a:endParaRPr lang="ru-RU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857884" y="4000510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</a:t>
            </a:r>
            <a:endParaRPr lang="ru-RU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85918" y="1285866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I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928794" y="157161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н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785918" y="4000510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U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000232" y="428626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з1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357422" y="3429006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I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500298" y="364332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о1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2285984" y="2857502"/>
            <a:ext cx="142876" cy="142876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2285984" y="2143122"/>
            <a:ext cx="142876" cy="142876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1357290" y="3929072"/>
            <a:ext cx="142876" cy="142876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714348" y="3929072"/>
            <a:ext cx="142876" cy="142876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1928794" y="200024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о3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85918" y="178593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I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928794" y="271462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785918" y="250031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I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85786" y="428626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з3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71472" y="4000510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U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428728" y="428626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з2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214414" y="4000510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U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11" grpId="0" animBg="1"/>
      <p:bldP spid="15" grpId="0" animBg="1"/>
      <p:bldP spid="16" grpId="0" animBg="1"/>
      <p:bldP spid="17" grpId="0" animBg="1"/>
      <p:bldP spid="30" grpId="0"/>
      <p:bldP spid="31" grpId="0"/>
      <p:bldP spid="32" grpId="0"/>
      <p:bldP spid="33" grpId="0"/>
      <p:bldP spid="34" grpId="0"/>
      <p:bldP spid="35" grpId="0"/>
      <p:bldP spid="22" grpId="0" animBg="1"/>
      <p:bldP spid="23" grpId="0" animBg="1"/>
      <p:bldP spid="24" grpId="0" animBg="1"/>
      <p:bldP spid="25" grpId="0" animBg="1"/>
      <p:bldP spid="26" grpId="0"/>
      <p:bldP spid="27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Трапеция 28"/>
          <p:cNvSpPr/>
          <p:nvPr/>
        </p:nvSpPr>
        <p:spPr>
          <a:xfrm rot="5400000">
            <a:off x="1714480" y="-357208"/>
            <a:ext cx="2071702" cy="4357718"/>
          </a:xfrm>
          <a:prstGeom prst="trapezoid">
            <a:avLst>
              <a:gd name="adj" fmla="val 43583"/>
            </a:avLst>
          </a:prstGeom>
          <a:gradFill flip="none" rotWithShape="1">
            <a:gsLst>
              <a:gs pos="32000">
                <a:srgbClr val="000000">
                  <a:alpha val="0"/>
                </a:srgbClr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16200000" scaled="0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5072066" y="4071930"/>
            <a:ext cx="1071570" cy="107157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34925">
            <a:solidFill>
              <a:schemeClr val="bg2">
                <a:lumMod val="50000"/>
              </a:schemeClr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angl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5572132" y="2000246"/>
            <a:ext cx="71438" cy="264322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Кольцо 18"/>
          <p:cNvSpPr/>
          <p:nvPr/>
        </p:nvSpPr>
        <p:spPr>
          <a:xfrm rot="5400000">
            <a:off x="4286248" y="1357304"/>
            <a:ext cx="1000132" cy="1000132"/>
          </a:xfrm>
          <a:prstGeom prst="donut">
            <a:avLst/>
          </a:prstGeom>
          <a:solidFill>
            <a:schemeClr val="bg1">
              <a:lumMod val="50000"/>
            </a:schemeClr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Куб 17"/>
          <p:cNvSpPr/>
          <p:nvPr/>
        </p:nvSpPr>
        <p:spPr>
          <a:xfrm>
            <a:off x="4714876" y="2285998"/>
            <a:ext cx="785818" cy="857256"/>
          </a:xfrm>
          <a:prstGeom prst="cube">
            <a:avLst>
              <a:gd name="adj" fmla="val 23513"/>
            </a:avLst>
          </a:prstGeom>
          <a:solidFill>
            <a:schemeClr val="bg1">
              <a:lumMod val="50000"/>
              <a:alpha val="62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Куб 16"/>
          <p:cNvSpPr/>
          <p:nvPr/>
        </p:nvSpPr>
        <p:spPr>
          <a:xfrm>
            <a:off x="4572000" y="1214428"/>
            <a:ext cx="1071570" cy="1285884"/>
          </a:xfrm>
          <a:prstGeom prst="cube">
            <a:avLst>
              <a:gd name="adj" fmla="val 23513"/>
            </a:avLst>
          </a:prstGeom>
          <a:gradFill flip="none" rotWithShape="1">
            <a:gsLst>
              <a:gs pos="5100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857250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Опыт Герца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738293" y="4210197"/>
            <a:ext cx="952507" cy="933303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34925">
            <a:solidFill>
              <a:schemeClr val="bg2">
                <a:lumMod val="50000"/>
              </a:schemeClr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angl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 rot="5400000">
            <a:off x="1738834" y="1285324"/>
            <a:ext cx="1119963" cy="1121046"/>
          </a:xfrm>
          <a:prstGeom prst="ellipse">
            <a:avLst/>
          </a:prstGeom>
          <a:blipFill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tile tx="0" ty="0" sx="100000" sy="100000" flip="none" algn="tl"/>
          </a:blip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420790" y="2716929"/>
            <a:ext cx="1587511" cy="1555504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Кольцо 5"/>
          <p:cNvSpPr/>
          <p:nvPr/>
        </p:nvSpPr>
        <p:spPr>
          <a:xfrm>
            <a:off x="1357290" y="2654709"/>
            <a:ext cx="1714512" cy="1679945"/>
          </a:xfrm>
          <a:prstGeom prst="donut">
            <a:avLst>
              <a:gd name="adj" fmla="val 3782"/>
            </a:avLst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82796" y="2405828"/>
            <a:ext cx="63500" cy="230216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Кольцо 7"/>
          <p:cNvSpPr/>
          <p:nvPr/>
        </p:nvSpPr>
        <p:spPr>
          <a:xfrm>
            <a:off x="2119295" y="2530269"/>
            <a:ext cx="190501" cy="186661"/>
          </a:xfrm>
          <a:prstGeom prst="donut">
            <a:avLst/>
          </a:prstGeom>
          <a:ln w="34925">
            <a:solidFill>
              <a:schemeClr val="bg2">
                <a:lumMod val="50000"/>
              </a:schemeClr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Кольцо 8"/>
          <p:cNvSpPr/>
          <p:nvPr/>
        </p:nvSpPr>
        <p:spPr>
          <a:xfrm>
            <a:off x="2119295" y="4147993"/>
            <a:ext cx="190501" cy="186661"/>
          </a:xfrm>
          <a:prstGeom prst="donut">
            <a:avLst/>
          </a:prstGeom>
          <a:ln w="34925">
            <a:solidFill>
              <a:schemeClr val="bg2">
                <a:lumMod val="50000"/>
              </a:schemeClr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>
            <a:off x="1500166" y="3429006"/>
            <a:ext cx="1428760" cy="142876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2119295" y="3401351"/>
            <a:ext cx="190501" cy="186661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Куб 15"/>
          <p:cNvSpPr/>
          <p:nvPr/>
        </p:nvSpPr>
        <p:spPr>
          <a:xfrm>
            <a:off x="5429256" y="1428742"/>
            <a:ext cx="1000132" cy="857256"/>
          </a:xfrm>
          <a:prstGeom prst="cube">
            <a:avLst>
              <a:gd name="adj" fmla="val 23513"/>
            </a:avLst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500694" y="1714494"/>
            <a:ext cx="642942" cy="7143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500694" y="1857370"/>
            <a:ext cx="642942" cy="7143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500694" y="2000246"/>
            <a:ext cx="642942" cy="7143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500694" y="2143122"/>
            <a:ext cx="642942" cy="7143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Кольцо 24"/>
          <p:cNvSpPr/>
          <p:nvPr/>
        </p:nvSpPr>
        <p:spPr>
          <a:xfrm>
            <a:off x="4643438" y="1643056"/>
            <a:ext cx="642942" cy="642942"/>
          </a:xfrm>
          <a:prstGeom prst="donu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4714876" y="1785932"/>
            <a:ext cx="428628" cy="428628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Выноска 1 30"/>
          <p:cNvSpPr/>
          <p:nvPr/>
        </p:nvSpPr>
        <p:spPr>
          <a:xfrm>
            <a:off x="214282" y="1285866"/>
            <a:ext cx="1428760" cy="642942"/>
          </a:xfrm>
          <a:prstGeom prst="borderCallout1">
            <a:avLst>
              <a:gd name="adj1" fmla="val 48235"/>
              <a:gd name="adj2" fmla="val 100154"/>
              <a:gd name="adj3" fmla="val 77812"/>
              <a:gd name="adj4" fmla="val 134934"/>
            </a:avLst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медная решетка</a:t>
            </a:r>
            <a:endParaRPr lang="ru-RU" sz="20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32" name="Выноска 1 31"/>
          <p:cNvSpPr/>
          <p:nvPr/>
        </p:nvSpPr>
        <p:spPr>
          <a:xfrm>
            <a:off x="6643702" y="1071552"/>
            <a:ext cx="2357454" cy="1071570"/>
          </a:xfrm>
          <a:prstGeom prst="borderCallout1">
            <a:avLst>
              <a:gd name="adj1" fmla="val 51357"/>
              <a:gd name="adj2" fmla="val 418"/>
              <a:gd name="adj3" fmla="val 69834"/>
              <a:gd name="adj4" fmla="val -13445"/>
            </a:avLst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источник ультрафиолетового излучения</a:t>
            </a:r>
            <a:endParaRPr lang="ru-RU" sz="20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33" name="Выноска 1 32"/>
          <p:cNvSpPr/>
          <p:nvPr/>
        </p:nvSpPr>
        <p:spPr>
          <a:xfrm>
            <a:off x="3214678" y="4000510"/>
            <a:ext cx="1643074" cy="642942"/>
          </a:xfrm>
          <a:prstGeom prst="borderCallout1">
            <a:avLst>
              <a:gd name="adj1" fmla="val 51704"/>
              <a:gd name="adj2" fmla="val 388"/>
              <a:gd name="adj3" fmla="val 13639"/>
              <a:gd name="adj4" fmla="val -23877"/>
            </a:avLst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электрометр</a:t>
            </a:r>
            <a:endParaRPr lang="ru-RU" sz="20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85918" y="92867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−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43636" y="2571750"/>
            <a:ext cx="24288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отрицательный заряд меди при облучении  ультрафиолетом  не изменяется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85918" y="92867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+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143636" y="2571750"/>
            <a:ext cx="24288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положительный заряд меди при облучении  ультрафиолетом  не изменяется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2" presetClass="entr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29" grpId="2" animBg="1"/>
      <p:bldP spid="34" grpId="0"/>
      <p:bldP spid="34" grpId="1"/>
      <p:bldP spid="35" grpId="0"/>
      <p:bldP spid="35" grpId="1"/>
      <p:bldP spid="36" grpId="0"/>
      <p:bldP spid="3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34"/>
            <a:ext cx="7772400" cy="1102519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</a:rPr>
              <a:t>2-й закон фотоэффекта:</a:t>
            </a:r>
            <a:endParaRPr lang="ru-RU" sz="60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stral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8662" y="1500180"/>
            <a:ext cx="764386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Максимальная кинетическая энергия фотоэлектронов линейно возрастает с увеличением частоты света и не зависит от интенсивности света</a:t>
            </a:r>
            <a:r>
              <a:rPr lang="ru-RU" sz="40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.</a:t>
            </a:r>
            <a:endParaRPr lang="ru-RU" sz="4000" b="1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34"/>
            <a:ext cx="7772400" cy="1102519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</a:rPr>
              <a:t>3-й закон фотоэффекта:</a:t>
            </a:r>
            <a:endParaRPr lang="ru-RU" sz="60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stral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8662" y="1500180"/>
            <a:ext cx="764386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Для каждого вещества существует минимальная частота света (красная граница фотоэффекта) при которой еще возможен фотоэффект</a:t>
            </a:r>
            <a:r>
              <a:rPr lang="ru-RU" sz="40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.</a:t>
            </a:r>
            <a:endParaRPr lang="ru-RU" sz="4000" b="1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Трапеция 28"/>
          <p:cNvSpPr/>
          <p:nvPr/>
        </p:nvSpPr>
        <p:spPr>
          <a:xfrm rot="5400000">
            <a:off x="1714480" y="-357208"/>
            <a:ext cx="2071702" cy="4357718"/>
          </a:xfrm>
          <a:prstGeom prst="trapezoid">
            <a:avLst>
              <a:gd name="adj" fmla="val 43583"/>
            </a:avLst>
          </a:prstGeom>
          <a:gradFill flip="none" rotWithShape="1">
            <a:gsLst>
              <a:gs pos="32000">
                <a:srgbClr val="000000">
                  <a:alpha val="0"/>
                </a:srgbClr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16200000" scaled="0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5072066" y="4071930"/>
            <a:ext cx="1071570" cy="107157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34925">
            <a:solidFill>
              <a:schemeClr val="bg2">
                <a:lumMod val="50000"/>
              </a:schemeClr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angl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5572132" y="2000246"/>
            <a:ext cx="71438" cy="264322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Куб 17"/>
          <p:cNvSpPr/>
          <p:nvPr/>
        </p:nvSpPr>
        <p:spPr>
          <a:xfrm>
            <a:off x="4714876" y="2285998"/>
            <a:ext cx="785818" cy="857256"/>
          </a:xfrm>
          <a:prstGeom prst="cube">
            <a:avLst>
              <a:gd name="adj" fmla="val 23513"/>
            </a:avLst>
          </a:prstGeom>
          <a:solidFill>
            <a:schemeClr val="bg1">
              <a:lumMod val="50000"/>
              <a:alpha val="62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Кольцо 18"/>
          <p:cNvSpPr/>
          <p:nvPr/>
        </p:nvSpPr>
        <p:spPr>
          <a:xfrm rot="5400000">
            <a:off x="4286248" y="1357304"/>
            <a:ext cx="1000132" cy="1000132"/>
          </a:xfrm>
          <a:prstGeom prst="donut">
            <a:avLst/>
          </a:prstGeom>
          <a:solidFill>
            <a:schemeClr val="bg1">
              <a:lumMod val="50000"/>
            </a:schemeClr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Куб 16"/>
          <p:cNvSpPr/>
          <p:nvPr/>
        </p:nvSpPr>
        <p:spPr>
          <a:xfrm>
            <a:off x="4572000" y="1214428"/>
            <a:ext cx="1071570" cy="1285884"/>
          </a:xfrm>
          <a:prstGeom prst="cube">
            <a:avLst>
              <a:gd name="adj" fmla="val 23513"/>
            </a:avLst>
          </a:prstGeom>
          <a:gradFill flip="none" rotWithShape="1">
            <a:gsLst>
              <a:gs pos="5100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738293" y="4210197"/>
            <a:ext cx="952507" cy="933303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34925">
            <a:solidFill>
              <a:schemeClr val="bg2">
                <a:lumMod val="50000"/>
              </a:schemeClr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angl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 rot="5400000">
            <a:off x="1738834" y="1285324"/>
            <a:ext cx="1119963" cy="1121046"/>
          </a:xfrm>
          <a:prstGeom prst="ellipse">
            <a:avLst/>
          </a:prstGeom>
          <a:blipFill>
            <a:blip r:embed="rId4">
              <a:grayscl/>
            </a:blip>
            <a:tile tx="0" ty="0" sx="100000" sy="100000" flip="none" algn="tl"/>
          </a:blip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420790" y="2716929"/>
            <a:ext cx="1587511" cy="1555504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Кольцо 5"/>
          <p:cNvSpPr/>
          <p:nvPr/>
        </p:nvSpPr>
        <p:spPr>
          <a:xfrm>
            <a:off x="1357290" y="2654709"/>
            <a:ext cx="1714512" cy="1679945"/>
          </a:xfrm>
          <a:prstGeom prst="donut">
            <a:avLst>
              <a:gd name="adj" fmla="val 3782"/>
            </a:avLst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82796" y="2405828"/>
            <a:ext cx="63500" cy="230216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Кольцо 7"/>
          <p:cNvSpPr/>
          <p:nvPr/>
        </p:nvSpPr>
        <p:spPr>
          <a:xfrm>
            <a:off x="2119295" y="2530269"/>
            <a:ext cx="190501" cy="186661"/>
          </a:xfrm>
          <a:prstGeom prst="donut">
            <a:avLst/>
          </a:prstGeom>
          <a:ln w="34925">
            <a:solidFill>
              <a:schemeClr val="bg2">
                <a:lumMod val="50000"/>
              </a:schemeClr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Кольцо 8"/>
          <p:cNvSpPr/>
          <p:nvPr/>
        </p:nvSpPr>
        <p:spPr>
          <a:xfrm>
            <a:off x="2119295" y="4147993"/>
            <a:ext cx="190501" cy="186661"/>
          </a:xfrm>
          <a:prstGeom prst="donut">
            <a:avLst/>
          </a:prstGeom>
          <a:ln w="34925">
            <a:solidFill>
              <a:schemeClr val="bg2">
                <a:lumMod val="50000"/>
              </a:schemeClr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>
            <a:off x="1500166" y="3429006"/>
            <a:ext cx="1428760" cy="142876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2119295" y="3401351"/>
            <a:ext cx="190501" cy="186661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Куб 15"/>
          <p:cNvSpPr/>
          <p:nvPr/>
        </p:nvSpPr>
        <p:spPr>
          <a:xfrm>
            <a:off x="5429256" y="1428742"/>
            <a:ext cx="1000132" cy="857256"/>
          </a:xfrm>
          <a:prstGeom prst="cube">
            <a:avLst>
              <a:gd name="adj" fmla="val 23513"/>
            </a:avLst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500694" y="1714494"/>
            <a:ext cx="642942" cy="7143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500694" y="1857370"/>
            <a:ext cx="642942" cy="7143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500694" y="2000246"/>
            <a:ext cx="642942" cy="7143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500694" y="2143122"/>
            <a:ext cx="642942" cy="7143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Кольцо 24"/>
          <p:cNvSpPr/>
          <p:nvPr/>
        </p:nvSpPr>
        <p:spPr>
          <a:xfrm>
            <a:off x="4643438" y="1643056"/>
            <a:ext cx="642942" cy="642942"/>
          </a:xfrm>
          <a:prstGeom prst="donu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4714876" y="1785932"/>
            <a:ext cx="428628" cy="428628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Выноска 1 29"/>
          <p:cNvSpPr/>
          <p:nvPr/>
        </p:nvSpPr>
        <p:spPr>
          <a:xfrm>
            <a:off x="214282" y="1285866"/>
            <a:ext cx="1428760" cy="642942"/>
          </a:xfrm>
          <a:prstGeom prst="borderCallout1">
            <a:avLst>
              <a:gd name="adj1" fmla="val 48235"/>
              <a:gd name="adj2" fmla="val 100154"/>
              <a:gd name="adj3" fmla="val 77812"/>
              <a:gd name="adj4" fmla="val 134934"/>
            </a:avLst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цинковая решетка</a:t>
            </a:r>
            <a:endParaRPr lang="ru-RU" sz="20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31" name="Выноска 1 30"/>
          <p:cNvSpPr/>
          <p:nvPr/>
        </p:nvSpPr>
        <p:spPr>
          <a:xfrm>
            <a:off x="3214678" y="4000510"/>
            <a:ext cx="1643074" cy="642942"/>
          </a:xfrm>
          <a:prstGeom prst="borderCallout1">
            <a:avLst>
              <a:gd name="adj1" fmla="val 51704"/>
              <a:gd name="adj2" fmla="val 388"/>
              <a:gd name="adj3" fmla="val 13639"/>
              <a:gd name="adj4" fmla="val -23877"/>
            </a:avLst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электрометр</a:t>
            </a:r>
            <a:endParaRPr lang="ru-RU" sz="20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785918" y="92867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+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7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857250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Опыт Герца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143636" y="2571750"/>
            <a:ext cx="24288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положительный заряд цинка при облучении  ультрафиолетом  не изменяется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785918" y="92867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−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43636" y="2571750"/>
            <a:ext cx="24288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отрицательный заряд цинка при облучении  ультрафиолетом  уменьшается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33" name="Выноска 1 32"/>
          <p:cNvSpPr/>
          <p:nvPr/>
        </p:nvSpPr>
        <p:spPr>
          <a:xfrm>
            <a:off x="6643702" y="1071552"/>
            <a:ext cx="2357454" cy="1071570"/>
          </a:xfrm>
          <a:prstGeom prst="borderCallout1">
            <a:avLst>
              <a:gd name="adj1" fmla="val 51357"/>
              <a:gd name="adj2" fmla="val 418"/>
              <a:gd name="adj3" fmla="val 69834"/>
              <a:gd name="adj4" fmla="val -13445"/>
            </a:avLst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источник ультрафиолетового излучения</a:t>
            </a:r>
            <a:endParaRPr lang="ru-RU" sz="20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929454" y="4572014"/>
            <a:ext cx="2071702" cy="428628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Демонстрация опыта</a:t>
            </a:r>
            <a:endParaRPr lang="ru-RU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2" presetClass="entr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51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3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1" animBg="1"/>
      <p:bldP spid="29" grpId="2" animBg="1"/>
      <p:bldP spid="29" grpId="3" animBg="1"/>
      <p:bldP spid="35" grpId="0"/>
      <p:bldP spid="35" grpId="1"/>
      <p:bldP spid="38" grpId="0"/>
      <p:bldP spid="38" grpId="1"/>
      <p:bldP spid="39" grpId="0"/>
      <p:bldP spid="40" grpId="0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42910" y="285734"/>
            <a:ext cx="81439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Вывод 1:</a:t>
            </a:r>
            <a:r>
              <a:rPr lang="ru-RU" sz="2000" dirty="0" smtClean="0">
                <a:solidFill>
                  <a:srgbClr val="00B0F0"/>
                </a:solidFill>
              </a:rPr>
              <a:t> фотоэффект  для цинковой пластины  происходит  только под действием ультрафиолетового излучения, т.е. зависит от  частоты падающего света.</a:t>
            </a:r>
            <a:endParaRPr lang="ru-RU" sz="2000" dirty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10" y="1571618"/>
            <a:ext cx="8143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Вывод 2:</a:t>
            </a:r>
            <a:r>
              <a:rPr lang="ru-RU" sz="2000" dirty="0" smtClean="0">
                <a:solidFill>
                  <a:srgbClr val="00B0F0"/>
                </a:solidFill>
              </a:rPr>
              <a:t> при фотоэффекте поверхность тела покидают  отрицательно заряженные частицы (электроны)   </a:t>
            </a:r>
            <a:endParaRPr lang="ru-RU" sz="2000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500312"/>
            <a:ext cx="87868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Явление  вырывания  электронов  с поверхности  вещества под  действием  падающего  на  него  света  называют  фотоэффектом  </a:t>
            </a:r>
            <a:endParaRPr lang="ru-RU" sz="3600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  <a:alpha val="0"/>
              </a:schemeClr>
            </a:gs>
            <a:gs pos="97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" name="Группа 117"/>
          <p:cNvGrpSpPr/>
          <p:nvPr/>
        </p:nvGrpSpPr>
        <p:grpSpPr>
          <a:xfrm>
            <a:off x="285720" y="714362"/>
            <a:ext cx="5500726" cy="4000528"/>
            <a:chOff x="1500166" y="500048"/>
            <a:chExt cx="5787272" cy="4143404"/>
          </a:xfrm>
        </p:grpSpPr>
        <p:grpSp>
          <p:nvGrpSpPr>
            <p:cNvPr id="79" name="Группа 78"/>
            <p:cNvGrpSpPr/>
            <p:nvPr/>
          </p:nvGrpSpPr>
          <p:grpSpPr>
            <a:xfrm>
              <a:off x="1571604" y="500048"/>
              <a:ext cx="5715834" cy="4143404"/>
              <a:chOff x="1160980" y="214296"/>
              <a:chExt cx="5715834" cy="4143404"/>
            </a:xfrm>
          </p:grpSpPr>
          <p:sp>
            <p:nvSpPr>
              <p:cNvPr id="25" name="Полилиния 24"/>
              <p:cNvSpPr/>
              <p:nvPr/>
            </p:nvSpPr>
            <p:spPr>
              <a:xfrm>
                <a:off x="1160980" y="1500180"/>
                <a:ext cx="1818526" cy="2428891"/>
              </a:xfrm>
              <a:custGeom>
                <a:avLst/>
                <a:gdLst>
                  <a:gd name="connsiteX0" fmla="*/ 1191802 w 1818526"/>
                  <a:gd name="connsiteY0" fmla="*/ 0 h 2013734"/>
                  <a:gd name="connsiteX1" fmla="*/ 0 w 1818526"/>
                  <a:gd name="connsiteY1" fmla="*/ 0 h 2013734"/>
                  <a:gd name="connsiteX2" fmla="*/ 0 w 1818526"/>
                  <a:gd name="connsiteY2" fmla="*/ 2013734 h 2013734"/>
                  <a:gd name="connsiteX3" fmla="*/ 1818526 w 1818526"/>
                  <a:gd name="connsiteY3" fmla="*/ 2013734 h 20137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18526" h="2013734">
                    <a:moveTo>
                      <a:pt x="1191802" y="0"/>
                    </a:moveTo>
                    <a:lnTo>
                      <a:pt x="0" y="0"/>
                    </a:lnTo>
                    <a:lnTo>
                      <a:pt x="0" y="2013734"/>
                    </a:lnTo>
                    <a:lnTo>
                      <a:pt x="1818526" y="2013734"/>
                    </a:lnTo>
                  </a:path>
                </a:pathLst>
              </a:cu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8" name="Прямая соединительная линия 27"/>
              <p:cNvCxnSpPr/>
              <p:nvPr/>
            </p:nvCxnSpPr>
            <p:spPr>
              <a:xfrm rot="5400000">
                <a:off x="2822563" y="3893353"/>
                <a:ext cx="356396" cy="794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>
              <a:xfrm rot="5400000">
                <a:off x="2679687" y="3893353"/>
                <a:ext cx="927900" cy="794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/>
              <p:nvPr/>
            </p:nvCxnSpPr>
            <p:spPr>
              <a:xfrm rot="10800000">
                <a:off x="3214678" y="3929072"/>
                <a:ext cx="142876" cy="1588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/>
              <p:cNvCxnSpPr/>
              <p:nvPr/>
            </p:nvCxnSpPr>
            <p:spPr>
              <a:xfrm rot="10800000">
                <a:off x="3428992" y="3929072"/>
                <a:ext cx="142876" cy="1588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/>
              <p:cNvCxnSpPr/>
              <p:nvPr/>
            </p:nvCxnSpPr>
            <p:spPr>
              <a:xfrm rot="10800000">
                <a:off x="3643306" y="3929072"/>
                <a:ext cx="142876" cy="1588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/>
              <p:cNvCxnSpPr/>
              <p:nvPr/>
            </p:nvCxnSpPr>
            <p:spPr>
              <a:xfrm rot="5400000">
                <a:off x="3679819" y="3892559"/>
                <a:ext cx="356396" cy="794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Прямая соединительная линия 43"/>
              <p:cNvCxnSpPr/>
              <p:nvPr/>
            </p:nvCxnSpPr>
            <p:spPr>
              <a:xfrm rot="5400000">
                <a:off x="3536943" y="3892559"/>
                <a:ext cx="927900" cy="794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Прямая соединительная линия 44"/>
              <p:cNvCxnSpPr/>
              <p:nvPr/>
            </p:nvCxnSpPr>
            <p:spPr>
              <a:xfrm rot="10800000">
                <a:off x="4000496" y="3929072"/>
                <a:ext cx="1303888" cy="1588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Овал 47"/>
              <p:cNvSpPr/>
              <p:nvPr/>
            </p:nvSpPr>
            <p:spPr>
              <a:xfrm>
                <a:off x="2018236" y="2071684"/>
                <a:ext cx="660946" cy="642942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50" name="Прямая со стрелкой 49"/>
              <p:cNvCxnSpPr/>
              <p:nvPr/>
            </p:nvCxnSpPr>
            <p:spPr>
              <a:xfrm rot="5400000">
                <a:off x="3338648" y="2679304"/>
                <a:ext cx="501654" cy="794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>
              <a:xfrm>
                <a:off x="5661574" y="2428874"/>
                <a:ext cx="1214446" cy="1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Прямая соединительная линия 54"/>
              <p:cNvCxnSpPr/>
              <p:nvPr/>
            </p:nvCxnSpPr>
            <p:spPr>
              <a:xfrm rot="10800000">
                <a:off x="4875756" y="1500180"/>
                <a:ext cx="2000264" cy="794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Прямая соединительная линия 56"/>
              <p:cNvCxnSpPr/>
              <p:nvPr/>
            </p:nvCxnSpPr>
            <p:spPr>
              <a:xfrm rot="5400000">
                <a:off x="6411673" y="1964527"/>
                <a:ext cx="928694" cy="1588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>
                <a:off x="1160980" y="3071816"/>
                <a:ext cx="1857388" cy="1588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 rot="10800000">
                <a:off x="2661178" y="2428874"/>
                <a:ext cx="2571768" cy="1588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Прямая соединительная линия 64"/>
              <p:cNvCxnSpPr/>
              <p:nvPr/>
            </p:nvCxnSpPr>
            <p:spPr>
              <a:xfrm rot="5400000">
                <a:off x="4875756" y="3500444"/>
                <a:ext cx="857256" cy="1588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446864" y="214296"/>
                <a:ext cx="2786082" cy="19483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blurRad="76200" dir="13500000" sy="23000" kx="1200000" algn="br" rotWithShape="0">
                  <a:prstClr val="black">
                    <a:alpha val="20000"/>
                  </a:prstClr>
                </a:outerShdw>
              </a:effectLst>
            </p:spPr>
          </p:pic>
          <p:cxnSp>
            <p:nvCxnSpPr>
              <p:cNvPr id="54" name="Прямая соединительная линия 53"/>
              <p:cNvCxnSpPr/>
              <p:nvPr/>
            </p:nvCxnSpPr>
            <p:spPr>
              <a:xfrm rot="10800000">
                <a:off x="4804318" y="1500180"/>
                <a:ext cx="285752" cy="1588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Прямая соединительная линия 58"/>
              <p:cNvCxnSpPr/>
              <p:nvPr/>
            </p:nvCxnSpPr>
            <p:spPr>
              <a:xfrm rot="5400000">
                <a:off x="4555079" y="1463667"/>
                <a:ext cx="500066" cy="1588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Прямая соединительная линия 65"/>
              <p:cNvCxnSpPr/>
              <p:nvPr/>
            </p:nvCxnSpPr>
            <p:spPr>
              <a:xfrm>
                <a:off x="2089674" y="1500180"/>
                <a:ext cx="857256" cy="1588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TextBox 74"/>
              <p:cNvSpPr txBox="1"/>
              <p:nvPr/>
            </p:nvSpPr>
            <p:spPr>
              <a:xfrm>
                <a:off x="2232550" y="1000114"/>
                <a:ext cx="3571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>
                    <a:solidFill>
                      <a:srgbClr val="FF0000"/>
                    </a:solidFill>
                  </a:rPr>
                  <a:t>К</a:t>
                </a:r>
                <a:endParaRPr lang="ru-RU" sz="24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5161508" y="1000114"/>
                <a:ext cx="3571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>
                    <a:solidFill>
                      <a:srgbClr val="FF0000"/>
                    </a:solidFill>
                  </a:rPr>
                  <a:t>А</a:t>
                </a:r>
                <a:endParaRPr lang="ru-RU" sz="24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2571736" y="3286130"/>
                <a:ext cx="35719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dirty="0" smtClean="0">
                    <a:solidFill>
                      <a:srgbClr val="FF0000"/>
                    </a:solidFill>
                  </a:rPr>
                  <a:t>–</a:t>
                </a:r>
                <a:endParaRPr lang="ru-RU" sz="32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4000496" y="3214692"/>
                <a:ext cx="35719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600" dirty="0" smtClean="0">
                    <a:solidFill>
                      <a:srgbClr val="FF0000"/>
                    </a:solidFill>
                  </a:rPr>
                  <a:t>+</a:t>
                </a:r>
                <a:endParaRPr lang="ru-RU" sz="36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64" name="Прямая соединительная линия 63"/>
              <p:cNvCxnSpPr/>
              <p:nvPr/>
            </p:nvCxnSpPr>
            <p:spPr>
              <a:xfrm rot="5400000">
                <a:off x="2697691" y="1463667"/>
                <a:ext cx="500066" cy="1588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Прямая соединительная линия 68"/>
              <p:cNvCxnSpPr/>
              <p:nvPr/>
            </p:nvCxnSpPr>
            <p:spPr>
              <a:xfrm rot="16200000" flipH="1">
                <a:off x="3589872" y="357172"/>
                <a:ext cx="357190" cy="357190"/>
              </a:xfrm>
              <a:prstGeom prst="line">
                <a:avLst/>
              </a:prstGeom>
              <a:ln w="76200" cmpd="sng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Овал 33"/>
            <p:cNvSpPr/>
            <p:nvPr/>
          </p:nvSpPr>
          <p:spPr>
            <a:xfrm>
              <a:off x="4000496" y="1643056"/>
              <a:ext cx="71438" cy="71438"/>
            </a:xfrm>
            <a:prstGeom prst="ellips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Batang" pitchFamily="18" charset="-127"/>
                  <a:ea typeface="Batang" pitchFamily="18" charset="-127"/>
                </a:rPr>
                <a:t>  </a:t>
              </a:r>
              <a:endPara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endParaRPr>
            </a:p>
          </p:txBody>
        </p:sp>
        <p:sp>
          <p:nvSpPr>
            <p:cNvPr id="37" name="Овал 36"/>
            <p:cNvSpPr/>
            <p:nvPr/>
          </p:nvSpPr>
          <p:spPr>
            <a:xfrm>
              <a:off x="4214810" y="1785932"/>
              <a:ext cx="80962" cy="80962"/>
            </a:xfrm>
            <a:prstGeom prst="ellips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Batang" pitchFamily="18" charset="-127"/>
                  <a:ea typeface="Batang" pitchFamily="18" charset="-127"/>
                </a:rPr>
                <a:t>  </a:t>
              </a:r>
              <a:endPara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endParaRPr>
            </a:p>
          </p:txBody>
        </p:sp>
        <p:sp>
          <p:nvSpPr>
            <p:cNvPr id="39" name="Овал 38"/>
            <p:cNvSpPr/>
            <p:nvPr/>
          </p:nvSpPr>
          <p:spPr>
            <a:xfrm>
              <a:off x="4500562" y="1857370"/>
              <a:ext cx="71438" cy="71438"/>
            </a:xfrm>
            <a:prstGeom prst="ellips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Batang" pitchFamily="18" charset="-127"/>
                  <a:ea typeface="Batang" pitchFamily="18" charset="-127"/>
                </a:rPr>
                <a:t>  </a:t>
              </a:r>
              <a:endPara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endParaRPr>
            </a:p>
          </p:txBody>
        </p:sp>
        <p:sp>
          <p:nvSpPr>
            <p:cNvPr id="40" name="Овал 39"/>
            <p:cNvSpPr/>
            <p:nvPr/>
          </p:nvSpPr>
          <p:spPr>
            <a:xfrm>
              <a:off x="3857620" y="1928808"/>
              <a:ext cx="71438" cy="71438"/>
            </a:xfrm>
            <a:prstGeom prst="ellips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Batang" pitchFamily="18" charset="-127"/>
                  <a:ea typeface="Batang" pitchFamily="18" charset="-127"/>
                </a:rPr>
                <a:t>  </a:t>
              </a:r>
              <a:endPara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endParaRPr>
            </a:p>
          </p:txBody>
        </p:sp>
        <p:cxnSp>
          <p:nvCxnSpPr>
            <p:cNvPr id="56" name="Прямая со стрелкой 55"/>
            <p:cNvCxnSpPr/>
            <p:nvPr/>
          </p:nvCxnSpPr>
          <p:spPr>
            <a:xfrm>
              <a:off x="4572000" y="1857370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 стрелкой 72"/>
            <p:cNvCxnSpPr/>
            <p:nvPr/>
          </p:nvCxnSpPr>
          <p:spPr>
            <a:xfrm>
              <a:off x="4286248" y="1785932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Прямая со стрелкой 73"/>
            <p:cNvCxnSpPr/>
            <p:nvPr/>
          </p:nvCxnSpPr>
          <p:spPr>
            <a:xfrm>
              <a:off x="4000496" y="1643056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 стрелкой 79"/>
            <p:cNvCxnSpPr/>
            <p:nvPr/>
          </p:nvCxnSpPr>
          <p:spPr>
            <a:xfrm>
              <a:off x="3857620" y="1928808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Прямая соединительная линия 90"/>
            <p:cNvCxnSpPr/>
            <p:nvPr/>
          </p:nvCxnSpPr>
          <p:spPr>
            <a:xfrm>
              <a:off x="4429124" y="3357568"/>
              <a:ext cx="1285884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Прямоугольник 93"/>
            <p:cNvSpPr/>
            <p:nvPr/>
          </p:nvSpPr>
          <p:spPr>
            <a:xfrm>
              <a:off x="3428992" y="3214692"/>
              <a:ext cx="1000132" cy="285752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98" name="Прямая соединительная линия 97"/>
            <p:cNvCxnSpPr/>
            <p:nvPr/>
          </p:nvCxnSpPr>
          <p:spPr>
            <a:xfrm>
              <a:off x="1571604" y="2714626"/>
              <a:ext cx="85725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Овал 104"/>
            <p:cNvSpPr/>
            <p:nvPr/>
          </p:nvSpPr>
          <p:spPr>
            <a:xfrm>
              <a:off x="5643570" y="2357436"/>
              <a:ext cx="660946" cy="64294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2571736" y="2428874"/>
              <a:ext cx="6429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accent1">
                      <a:lumMod val="75000"/>
                    </a:schemeClr>
                  </a:solidFill>
                </a:rPr>
                <a:t>V</a:t>
              </a:r>
              <a:endParaRPr lang="ru-RU" sz="28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5643570" y="2428874"/>
              <a:ext cx="78581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err="1" smtClean="0">
                  <a:solidFill>
                    <a:schemeClr val="accent1">
                      <a:lumMod val="75000"/>
                    </a:schemeClr>
                  </a:solidFill>
                </a:rPr>
                <a:t>mA</a:t>
              </a:r>
              <a:endParaRPr lang="ru-RU" sz="2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15" name="Овал 114"/>
            <p:cNvSpPr/>
            <p:nvPr/>
          </p:nvSpPr>
          <p:spPr>
            <a:xfrm>
              <a:off x="3929058" y="2643188"/>
              <a:ext cx="142876" cy="142876"/>
            </a:xfrm>
            <a:prstGeom prst="ellipse">
              <a:avLst/>
            </a:prstGeom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Овал 115"/>
            <p:cNvSpPr/>
            <p:nvPr/>
          </p:nvSpPr>
          <p:spPr>
            <a:xfrm>
              <a:off x="1500166" y="2643188"/>
              <a:ext cx="142876" cy="142876"/>
            </a:xfrm>
            <a:prstGeom prst="ellipse">
              <a:avLst/>
            </a:prstGeom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Овал 116"/>
            <p:cNvSpPr/>
            <p:nvPr/>
          </p:nvSpPr>
          <p:spPr>
            <a:xfrm>
              <a:off x="1500166" y="3286130"/>
              <a:ext cx="142876" cy="142876"/>
            </a:xfrm>
            <a:prstGeom prst="ellipse">
              <a:avLst/>
            </a:prstGeom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4" name="Параллелограмм 113"/>
          <p:cNvSpPr/>
          <p:nvPr/>
        </p:nvSpPr>
        <p:spPr>
          <a:xfrm rot="18656258">
            <a:off x="1473630" y="763629"/>
            <a:ext cx="3053468" cy="188494"/>
          </a:xfrm>
          <a:prstGeom prst="parallelogram">
            <a:avLst>
              <a:gd name="adj" fmla="val 128741"/>
            </a:avLst>
          </a:prstGeom>
          <a:solidFill>
            <a:schemeClr val="bg1"/>
          </a:solidFill>
          <a:ln>
            <a:noFill/>
          </a:ln>
          <a:effectLst>
            <a:glow rad="139700">
              <a:srgbClr val="FFFF00">
                <a:alpha val="40000"/>
              </a:srgbClr>
            </a:glow>
            <a:softEdge rad="1270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217" name="Picture 1" descr="G:\видео и картинки по физике\{D3EFF35D-1CB8-44E5-B38E-9CB780DFC37C}.gif"/>
          <p:cNvPicPr>
            <a:picLocks noChangeAspect="1" noChangeArrowheads="1"/>
          </p:cNvPicPr>
          <p:nvPr/>
        </p:nvPicPr>
        <p:blipFill>
          <a:blip r:embed="rId3"/>
          <a:srcRect l="13727" t="8333" r="15685" b="31667"/>
          <a:stretch>
            <a:fillRect/>
          </a:stretch>
        </p:blipFill>
        <p:spPr bwMode="auto">
          <a:xfrm>
            <a:off x="6215074" y="500048"/>
            <a:ext cx="2643206" cy="352427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28794" y="0"/>
            <a:ext cx="3500462" cy="500048"/>
          </a:xfrm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3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Опыт Столетова</a:t>
            </a:r>
            <a:endParaRPr lang="ru-RU" sz="32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6072198" y="4143386"/>
            <a:ext cx="29289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Александр Григорьевич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Столетов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"/>
            <a:ext cx="7772400" cy="50004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Constantia" pitchFamily="18" charset="0"/>
              </a:rPr>
              <a:t>Установка Столетова</a:t>
            </a:r>
            <a:endParaRPr lang="ru-RU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Constantia" pitchFamily="18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2071670" y="1285866"/>
            <a:ext cx="4929222" cy="2489090"/>
            <a:chOff x="428596" y="582726"/>
            <a:chExt cx="7500990" cy="3703536"/>
          </a:xfrm>
        </p:grpSpPr>
        <p:grpSp>
          <p:nvGrpSpPr>
            <p:cNvPr id="19" name="Группа 18"/>
            <p:cNvGrpSpPr/>
            <p:nvPr/>
          </p:nvGrpSpPr>
          <p:grpSpPr>
            <a:xfrm>
              <a:off x="428596" y="670672"/>
              <a:ext cx="7500990" cy="3615590"/>
              <a:chOff x="428596" y="670672"/>
              <a:chExt cx="7500990" cy="3615590"/>
            </a:xfrm>
          </p:grpSpPr>
          <p:sp>
            <p:nvSpPr>
              <p:cNvPr id="4" name="Скругленный прямоугольник 3"/>
              <p:cNvSpPr/>
              <p:nvPr/>
            </p:nvSpPr>
            <p:spPr>
              <a:xfrm>
                <a:off x="1214414" y="2071684"/>
                <a:ext cx="5643602" cy="2214578"/>
              </a:xfrm>
              <a:prstGeom prst="roundRect">
                <a:avLst>
                  <a:gd name="adj" fmla="val 49552"/>
                </a:avLst>
              </a:prstGeom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Овал 4"/>
              <p:cNvSpPr/>
              <p:nvPr/>
            </p:nvSpPr>
            <p:spPr>
              <a:xfrm rot="5400000">
                <a:off x="1250134" y="2536030"/>
                <a:ext cx="1428758" cy="1357322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 w="34925">
                <a:noFill/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lope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" name="Овал 5"/>
              <p:cNvSpPr/>
              <p:nvPr/>
            </p:nvSpPr>
            <p:spPr>
              <a:xfrm rot="5400000">
                <a:off x="5536413" y="2536031"/>
                <a:ext cx="1428760" cy="1357322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 w="34925">
                <a:noFill/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harsh" dir="t"/>
              </a:scene3d>
              <a:sp3d extrusionH="38100" prstMaterial="clear">
                <a:bevelT w="15240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" name="Блок-схема: магнитный диск 10"/>
              <p:cNvSpPr/>
              <p:nvPr/>
            </p:nvSpPr>
            <p:spPr>
              <a:xfrm rot="2496084">
                <a:off x="2723472" y="670672"/>
                <a:ext cx="973502" cy="2342642"/>
              </a:xfrm>
              <a:prstGeom prst="flowChartMagneticDisk">
                <a:avLst/>
              </a:prstGeom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Овал 12"/>
              <p:cNvSpPr/>
              <p:nvPr/>
            </p:nvSpPr>
            <p:spPr>
              <a:xfrm rot="18719774">
                <a:off x="3492991" y="696928"/>
                <a:ext cx="597233" cy="1014898"/>
              </a:xfrm>
              <a:prstGeom prst="ellipse">
                <a:avLst/>
              </a:prstGeom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6" name="Овал 15"/>
              <p:cNvSpPr/>
              <p:nvPr/>
            </p:nvSpPr>
            <p:spPr>
              <a:xfrm rot="5400000">
                <a:off x="6215074" y="3071816"/>
                <a:ext cx="285752" cy="285752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4925"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prst="angle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8" name="Прямая соединительная линия 17"/>
              <p:cNvCxnSpPr/>
              <p:nvPr/>
            </p:nvCxnSpPr>
            <p:spPr>
              <a:xfrm>
                <a:off x="6357950" y="3214692"/>
                <a:ext cx="1571636" cy="1588"/>
              </a:xfrm>
              <a:prstGeom prst="line">
                <a:avLst/>
              </a:prstGeom>
              <a:ln w="38100">
                <a:solidFill>
                  <a:schemeClr val="bg1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>
                <a:off x="428596" y="3214692"/>
                <a:ext cx="1000132" cy="1588"/>
              </a:xfrm>
              <a:prstGeom prst="line">
                <a:avLst/>
              </a:prstGeom>
              <a:ln w="38100">
                <a:solidFill>
                  <a:schemeClr val="bg1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Овал 26"/>
              <p:cNvSpPr/>
              <p:nvPr/>
            </p:nvSpPr>
            <p:spPr>
              <a:xfrm rot="5400000">
                <a:off x="2393141" y="1893089"/>
                <a:ext cx="714380" cy="121444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 prst="convex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3" name="Кольцо 32"/>
              <p:cNvSpPr/>
              <p:nvPr/>
            </p:nvSpPr>
            <p:spPr>
              <a:xfrm rot="21083525">
                <a:off x="6598954" y="3024702"/>
                <a:ext cx="353890" cy="383291"/>
              </a:xfrm>
              <a:prstGeom prst="donut">
                <a:avLst>
                  <a:gd name="adj" fmla="val 38787"/>
                </a:avLst>
              </a:prstGeom>
              <a:ln>
                <a:noFill/>
              </a:ln>
              <a:effectLst/>
              <a:scene3d>
                <a:camera prst="isometricOffAxis2Right"/>
                <a:lightRig rig="chilly" dir="t">
                  <a:rot lat="0" lon="0" rev="18480000"/>
                </a:lightRig>
              </a:scene3d>
              <a:sp3d prstMaterial="clear">
                <a:bevelT h="63500" prst="hardEdg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Кольцо 31"/>
              <p:cNvSpPr/>
              <p:nvPr/>
            </p:nvSpPr>
            <p:spPr>
              <a:xfrm rot="20939201">
                <a:off x="1104310" y="3033266"/>
                <a:ext cx="380912" cy="379822"/>
              </a:xfrm>
              <a:prstGeom prst="donut">
                <a:avLst>
                  <a:gd name="adj" fmla="val 40130"/>
                </a:avLst>
              </a:prstGeom>
              <a:ln>
                <a:noFill/>
              </a:ln>
              <a:effectLst/>
              <a:scene3d>
                <a:camera prst="isometricOffAxis2Right"/>
                <a:lightRig rig="chilly" dir="t">
                  <a:rot lat="0" lon="0" rev="18480000"/>
                </a:lightRig>
              </a:scene3d>
              <a:sp3d prstMaterial="clear">
                <a:bevelT h="635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Блок-схема: магнитный диск 33"/>
              <p:cNvSpPr/>
              <p:nvPr/>
            </p:nvSpPr>
            <p:spPr>
              <a:xfrm rot="5400000">
                <a:off x="6465108" y="2964661"/>
                <a:ext cx="142873" cy="500066"/>
              </a:xfrm>
              <a:prstGeom prst="flowChartMagneticDisk">
                <a:avLst/>
              </a:prstGeom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" name="Овал 11"/>
              <p:cNvSpPr/>
              <p:nvPr/>
            </p:nvSpPr>
            <p:spPr>
              <a:xfrm rot="5400000">
                <a:off x="2428860" y="1928808"/>
                <a:ext cx="642942" cy="107157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 prst="convex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4" name="Овал 13"/>
            <p:cNvSpPr/>
            <p:nvPr/>
          </p:nvSpPr>
          <p:spPr>
            <a:xfrm rot="2383753">
              <a:off x="3297621" y="582726"/>
              <a:ext cx="1105370" cy="110597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perspectiveFront" fov="2700000">
                <a:rot lat="19086000" lon="19067999" rev="3108000"/>
              </a:camera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2" name="Выноска 1 21"/>
          <p:cNvSpPr/>
          <p:nvPr/>
        </p:nvSpPr>
        <p:spPr>
          <a:xfrm>
            <a:off x="785786" y="857238"/>
            <a:ext cx="1857388" cy="785818"/>
          </a:xfrm>
          <a:prstGeom prst="borderCallout1">
            <a:avLst>
              <a:gd name="adj1" fmla="val 101481"/>
              <a:gd name="adj2" fmla="val 48702"/>
              <a:gd name="adj3" fmla="val 207133"/>
              <a:gd name="adj4" fmla="val 117986"/>
            </a:avLst>
          </a:prstGeom>
          <a:effectLst>
            <a:outerShdw blurRad="76200" dist="584200" dir="1548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Вакуумный сосуд</a:t>
            </a:r>
            <a:endParaRPr lang="ru-RU" sz="2400" dirty="0"/>
          </a:p>
        </p:txBody>
      </p:sp>
      <p:sp>
        <p:nvSpPr>
          <p:cNvPr id="23" name="Выноска 1 22"/>
          <p:cNvSpPr/>
          <p:nvPr/>
        </p:nvSpPr>
        <p:spPr>
          <a:xfrm>
            <a:off x="6500826" y="857238"/>
            <a:ext cx="1857388" cy="785818"/>
          </a:xfrm>
          <a:prstGeom prst="borderCallout1">
            <a:avLst>
              <a:gd name="adj1" fmla="val 49969"/>
              <a:gd name="adj2" fmla="val -528"/>
              <a:gd name="adj3" fmla="val 115338"/>
              <a:gd name="adj4" fmla="val -116982"/>
            </a:avLst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Кварцевое стекло</a:t>
            </a:r>
            <a:endParaRPr lang="ru-RU" sz="2400" dirty="0"/>
          </a:p>
        </p:txBody>
      </p:sp>
      <p:sp>
        <p:nvSpPr>
          <p:cNvPr id="24" name="Выноска 1 23"/>
          <p:cNvSpPr/>
          <p:nvPr/>
        </p:nvSpPr>
        <p:spPr>
          <a:xfrm>
            <a:off x="1071538" y="3929072"/>
            <a:ext cx="2143140" cy="714380"/>
          </a:xfrm>
          <a:prstGeom prst="borderCallout1">
            <a:avLst>
              <a:gd name="adj1" fmla="val 18"/>
              <a:gd name="adj2" fmla="val 48382"/>
              <a:gd name="adj3" fmla="val -102913"/>
              <a:gd name="adj4" fmla="val 85504"/>
            </a:avLst>
          </a:prstGeom>
          <a:effectLst>
            <a:outerShdw blurRad="76200" dist="152400" dir="324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Катод покрытый слоем цезия</a:t>
            </a:r>
            <a:endParaRPr lang="ru-RU" sz="2000" dirty="0"/>
          </a:p>
        </p:txBody>
      </p:sp>
      <p:sp>
        <p:nvSpPr>
          <p:cNvPr id="25" name="Выноска 1 24"/>
          <p:cNvSpPr/>
          <p:nvPr/>
        </p:nvSpPr>
        <p:spPr>
          <a:xfrm>
            <a:off x="6286512" y="3929072"/>
            <a:ext cx="2071702" cy="714380"/>
          </a:xfrm>
          <a:prstGeom prst="borderCallout1">
            <a:avLst>
              <a:gd name="adj1" fmla="val -1543"/>
              <a:gd name="adj2" fmla="val 50876"/>
              <a:gd name="adj3" fmla="val -85742"/>
              <a:gd name="adj4" fmla="val -19494"/>
            </a:avLst>
          </a:prstGeom>
          <a:effectLst>
            <a:outerShdw blurRad="76200" dist="190500" dir="294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Анод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214414" y="2071684"/>
            <a:ext cx="5643602" cy="2214578"/>
          </a:xfrm>
          <a:prstGeom prst="roundRect">
            <a:avLst>
              <a:gd name="adj" fmla="val 49552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 rot="5400000">
            <a:off x="1250134" y="2536030"/>
            <a:ext cx="1428758" cy="1357322"/>
          </a:xfrm>
          <a:prstGeom prst="ellipse">
            <a:avLst/>
          </a:prstGeom>
          <a:solidFill>
            <a:schemeClr val="bg2">
              <a:lumMod val="75000"/>
            </a:schemeClr>
          </a:solidFill>
          <a:ln w="34925">
            <a:noFill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lop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 rot="5400000">
            <a:off x="5536413" y="2536031"/>
            <a:ext cx="1428760" cy="1357322"/>
          </a:xfrm>
          <a:prstGeom prst="ellipse">
            <a:avLst/>
          </a:prstGeom>
          <a:solidFill>
            <a:schemeClr val="bg2">
              <a:lumMod val="50000"/>
            </a:schemeClr>
          </a:solidFill>
          <a:ln w="34925">
            <a:noFill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38100" prstMaterial="clear">
            <a:bevelT w="15240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магнитный диск 10"/>
          <p:cNvSpPr/>
          <p:nvPr/>
        </p:nvSpPr>
        <p:spPr>
          <a:xfrm rot="2496084">
            <a:off x="2723472" y="670672"/>
            <a:ext cx="973502" cy="2342642"/>
          </a:xfrm>
          <a:prstGeom prst="flowChartMagneticDisk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 rot="18719774">
            <a:off x="3492991" y="696928"/>
            <a:ext cx="597233" cy="1014898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 rot="2383753">
            <a:off x="3297621" y="582726"/>
            <a:ext cx="1105370" cy="110597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 rot="5400000">
            <a:off x="6215074" y="3071816"/>
            <a:ext cx="285752" cy="28575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34925">
            <a:solidFill>
              <a:schemeClr val="tx1">
                <a:lumMod val="95000"/>
                <a:lumOff val="5000"/>
              </a:schemeClr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prst="angl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357950" y="3214692"/>
            <a:ext cx="1571636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28596" y="3214692"/>
            <a:ext cx="1000132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 rot="5400000">
            <a:off x="2393141" y="1893089"/>
            <a:ext cx="714380" cy="121444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Кольцо 32"/>
          <p:cNvSpPr/>
          <p:nvPr/>
        </p:nvSpPr>
        <p:spPr>
          <a:xfrm rot="21083525">
            <a:off x="6598954" y="3024702"/>
            <a:ext cx="353890" cy="383291"/>
          </a:xfrm>
          <a:prstGeom prst="donut">
            <a:avLst>
              <a:gd name="adj" fmla="val 38787"/>
            </a:avLst>
          </a:prstGeom>
          <a:ln>
            <a:noFill/>
          </a:ln>
          <a:effectLst/>
          <a:scene3d>
            <a:camera prst="isometricOffAxis2Right"/>
            <a:lightRig rig="chilly" dir="t">
              <a:rot lat="0" lon="0" rev="18480000"/>
            </a:lightRig>
          </a:scene3d>
          <a:sp3d prstMaterial="clear">
            <a:bevelT h="635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Кольцо 31"/>
          <p:cNvSpPr/>
          <p:nvPr/>
        </p:nvSpPr>
        <p:spPr>
          <a:xfrm rot="20939201">
            <a:off x="1104310" y="3033266"/>
            <a:ext cx="380912" cy="379822"/>
          </a:xfrm>
          <a:prstGeom prst="donut">
            <a:avLst>
              <a:gd name="adj" fmla="val 40130"/>
            </a:avLst>
          </a:prstGeom>
          <a:ln>
            <a:noFill/>
          </a:ln>
          <a:effectLst/>
          <a:scene3d>
            <a:camera prst="isometricOffAxis2Right"/>
            <a:lightRig rig="chilly" dir="t">
              <a:rot lat="0" lon="0" rev="18480000"/>
            </a:lightRig>
          </a:scene3d>
          <a:sp3d prstMaterial="clear">
            <a:bevelT h="635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Блок-схема: магнитный диск 33"/>
          <p:cNvSpPr/>
          <p:nvPr/>
        </p:nvSpPr>
        <p:spPr>
          <a:xfrm rot="5400000">
            <a:off x="6465108" y="2964661"/>
            <a:ext cx="142873" cy="500066"/>
          </a:xfrm>
          <a:prstGeom prst="flowChartMagneticDisk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араллелограмм 22"/>
          <p:cNvSpPr/>
          <p:nvPr/>
        </p:nvSpPr>
        <p:spPr>
          <a:xfrm rot="18656258">
            <a:off x="932573" y="1235081"/>
            <a:ext cx="5585553" cy="100776"/>
          </a:xfrm>
          <a:prstGeom prst="parallelogram">
            <a:avLst>
              <a:gd name="adj" fmla="val 128741"/>
            </a:avLst>
          </a:prstGeom>
          <a:solidFill>
            <a:srgbClr val="0070C0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softEdge rad="3175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 rot="5400000">
            <a:off x="2428860" y="1928808"/>
            <a:ext cx="642942" cy="107157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2000232" y="3143254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1857356" y="300037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1928794" y="3286130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14348" y="271462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К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29454" y="271462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А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14348" y="314325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−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29454" y="314325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+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43504" y="214296"/>
            <a:ext cx="3643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Интенсивность излучения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5 Вт/м² 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/>
        </p:nvGraphicFramePr>
        <p:xfrm>
          <a:off x="142844" y="142858"/>
          <a:ext cx="3500462" cy="357190"/>
        </p:xfrm>
        <a:graphic>
          <a:graphicData uri="http://schemas.openxmlformats.org/drawingml/2006/table">
            <a:tbl>
              <a:tblPr/>
              <a:tblGrid>
                <a:gridCol w="2000264"/>
                <a:gridCol w="1500198"/>
              </a:tblGrid>
              <a:tr h="357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Частота излучения,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6,25 </a:t>
                      </a:r>
                      <a:r>
                        <a:rPr lang="ru-RU" sz="1800" kern="1200" baseline="300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8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ru-RU" sz="1800" kern="1200" baseline="300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r>
                        <a:rPr lang="ru-RU" sz="18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Гц</a:t>
                      </a:r>
                      <a:endParaRPr lang="ru-RU" sz="18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3" presetClass="path" presetSubtype="0" repeatCount="indefinite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58246E-7 L 0.37986 -0.00587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" y="-3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63" presetClass="path" presetSubtype="0" repeatCount="indefinite" accel="5000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3.05556E-6 -4.87956E-7 L 0.4033 -0.00618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" y="-3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repeatCount="indefinite" accel="5000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5.55556E-7 4.70661E-6 L 0.38767 -0.00556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8" grpId="0" animBg="1"/>
      <p:bldP spid="29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214414" y="2071684"/>
            <a:ext cx="5643602" cy="2214578"/>
          </a:xfrm>
          <a:prstGeom prst="roundRect">
            <a:avLst>
              <a:gd name="adj" fmla="val 49552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 rot="5400000">
            <a:off x="1250134" y="2536030"/>
            <a:ext cx="1428758" cy="1357322"/>
          </a:xfrm>
          <a:prstGeom prst="ellipse">
            <a:avLst/>
          </a:prstGeom>
          <a:solidFill>
            <a:schemeClr val="bg2">
              <a:lumMod val="75000"/>
            </a:schemeClr>
          </a:solidFill>
          <a:ln w="34925">
            <a:noFill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lop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 rot="5400000">
            <a:off x="5536413" y="2536031"/>
            <a:ext cx="1428760" cy="1357322"/>
          </a:xfrm>
          <a:prstGeom prst="ellipse">
            <a:avLst/>
          </a:prstGeom>
          <a:solidFill>
            <a:schemeClr val="bg2">
              <a:lumMod val="50000"/>
            </a:schemeClr>
          </a:solidFill>
          <a:ln w="34925">
            <a:noFill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38100" prstMaterial="clear">
            <a:bevelT w="15240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магнитный диск 10"/>
          <p:cNvSpPr/>
          <p:nvPr/>
        </p:nvSpPr>
        <p:spPr>
          <a:xfrm rot="2496084">
            <a:off x="2723472" y="670672"/>
            <a:ext cx="973502" cy="2342642"/>
          </a:xfrm>
          <a:prstGeom prst="flowChartMagneticDisk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 rot="18719774">
            <a:off x="3492991" y="696928"/>
            <a:ext cx="597233" cy="1014898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 rot="2383753">
            <a:off x="3297621" y="582726"/>
            <a:ext cx="1105370" cy="110597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 rot="5400000">
            <a:off x="6215074" y="3071816"/>
            <a:ext cx="285752" cy="28575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34925">
            <a:solidFill>
              <a:schemeClr val="tx1">
                <a:lumMod val="95000"/>
                <a:lumOff val="5000"/>
              </a:schemeClr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prst="angl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357950" y="3214692"/>
            <a:ext cx="1571636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28596" y="3214692"/>
            <a:ext cx="1000132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 rot="5400000">
            <a:off x="2393141" y="1893089"/>
            <a:ext cx="714380" cy="121444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Кольцо 32"/>
          <p:cNvSpPr/>
          <p:nvPr/>
        </p:nvSpPr>
        <p:spPr>
          <a:xfrm rot="21083525">
            <a:off x="6598954" y="3024702"/>
            <a:ext cx="353890" cy="383291"/>
          </a:xfrm>
          <a:prstGeom prst="donut">
            <a:avLst>
              <a:gd name="adj" fmla="val 38787"/>
            </a:avLst>
          </a:prstGeom>
          <a:ln>
            <a:noFill/>
          </a:ln>
          <a:effectLst/>
          <a:scene3d>
            <a:camera prst="isometricOffAxis2Right"/>
            <a:lightRig rig="chilly" dir="t">
              <a:rot lat="0" lon="0" rev="18480000"/>
            </a:lightRig>
          </a:scene3d>
          <a:sp3d prstMaterial="clear">
            <a:bevelT h="635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Кольцо 31"/>
          <p:cNvSpPr/>
          <p:nvPr/>
        </p:nvSpPr>
        <p:spPr>
          <a:xfrm rot="20939201">
            <a:off x="1104310" y="3033266"/>
            <a:ext cx="380912" cy="379822"/>
          </a:xfrm>
          <a:prstGeom prst="donut">
            <a:avLst>
              <a:gd name="adj" fmla="val 40130"/>
            </a:avLst>
          </a:prstGeom>
          <a:ln>
            <a:noFill/>
          </a:ln>
          <a:effectLst/>
          <a:scene3d>
            <a:camera prst="isometricOffAxis2Right"/>
            <a:lightRig rig="chilly" dir="t">
              <a:rot lat="0" lon="0" rev="18480000"/>
            </a:lightRig>
          </a:scene3d>
          <a:sp3d prstMaterial="clear">
            <a:bevelT h="635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Блок-схема: магнитный диск 33"/>
          <p:cNvSpPr/>
          <p:nvPr/>
        </p:nvSpPr>
        <p:spPr>
          <a:xfrm rot="5400000">
            <a:off x="6465108" y="2964661"/>
            <a:ext cx="142873" cy="500066"/>
          </a:xfrm>
          <a:prstGeom prst="flowChartMagneticDisk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араллелограмм 22"/>
          <p:cNvSpPr/>
          <p:nvPr/>
        </p:nvSpPr>
        <p:spPr>
          <a:xfrm rot="18656258">
            <a:off x="727679" y="1263227"/>
            <a:ext cx="5585553" cy="356291"/>
          </a:xfrm>
          <a:prstGeom prst="parallelogram">
            <a:avLst>
              <a:gd name="adj" fmla="val 128741"/>
            </a:avLst>
          </a:prstGeom>
          <a:solidFill>
            <a:srgbClr val="0070C0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softEdge rad="12700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 rot="5400000">
            <a:off x="2428860" y="1928808"/>
            <a:ext cx="642942" cy="107157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1714480" y="335756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1866880" y="350996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2000232" y="3143254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1857356" y="2857502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2071670" y="2928940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2071670" y="335756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14348" y="271462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К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29454" y="271462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А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14348" y="314325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−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29454" y="314325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+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43504" y="214296"/>
            <a:ext cx="3643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Интенсивность излучения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7 Вт/м² 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43" name="Таблица 42"/>
          <p:cNvGraphicFramePr>
            <a:graphicFrameLocks noGrp="1"/>
          </p:cNvGraphicFramePr>
          <p:nvPr/>
        </p:nvGraphicFramePr>
        <p:xfrm>
          <a:off x="142844" y="142858"/>
          <a:ext cx="3500462" cy="357190"/>
        </p:xfrm>
        <a:graphic>
          <a:graphicData uri="http://schemas.openxmlformats.org/drawingml/2006/table">
            <a:tbl>
              <a:tblPr/>
              <a:tblGrid>
                <a:gridCol w="2000264"/>
                <a:gridCol w="1500198"/>
              </a:tblGrid>
              <a:tr h="357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Частота излучения,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6,25 </a:t>
                      </a:r>
                      <a:r>
                        <a:rPr lang="ru-RU" sz="1800" kern="1200" baseline="300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8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ru-RU" sz="1800" kern="1200" baseline="300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r>
                        <a:rPr lang="ru-RU" sz="18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Гц</a:t>
                      </a:r>
                      <a:endParaRPr lang="ru-RU" sz="18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3" presetClass="path" presetSubtype="0" repeatCount="indefinite" ac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94444E-6 -2.76096E-6 L 0.41893 -0.00556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" y="-3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63" presetClass="path" presetSubtype="0" repeatCount="indefinite" accel="50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1.38889E-6 -6.91785E-7 L 0.40226 -0.0071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" y="-4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repeatCount="indefinite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58246E-7 L 0.37986 -0.00587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" y="-3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3" presetClass="path" presetSubtype="0" repeatCount="indefinite" ac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05556E-6 -4.87956E-7 L 0.4033 -0.00618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" y="-3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3" presetClass="path" presetSubtype="0" repeatCount="indefinite" accel="5000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-4.44444E-6 2.04447E-6 L 0.37205 -0.00618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" y="-3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3" presetClass="path" presetSubtype="0" repeatCount="indefinite" accel="5000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4.44444E-6 -2.76096E-6 L 0.37205 -0.00556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6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214414" y="2071684"/>
            <a:ext cx="5643602" cy="2214578"/>
          </a:xfrm>
          <a:prstGeom prst="roundRect">
            <a:avLst>
              <a:gd name="adj" fmla="val 49552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 rot="5400000">
            <a:off x="1250134" y="2536030"/>
            <a:ext cx="1428758" cy="1357322"/>
          </a:xfrm>
          <a:prstGeom prst="ellipse">
            <a:avLst/>
          </a:prstGeom>
          <a:solidFill>
            <a:schemeClr val="bg2">
              <a:lumMod val="75000"/>
            </a:schemeClr>
          </a:solidFill>
          <a:ln w="34925">
            <a:noFill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lop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 rot="5400000">
            <a:off x="5536413" y="2536031"/>
            <a:ext cx="1428760" cy="1357322"/>
          </a:xfrm>
          <a:prstGeom prst="ellipse">
            <a:avLst/>
          </a:prstGeom>
          <a:solidFill>
            <a:schemeClr val="bg2">
              <a:lumMod val="50000"/>
            </a:schemeClr>
          </a:solidFill>
          <a:ln w="34925">
            <a:noFill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38100" prstMaterial="clear">
            <a:bevelT w="15240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магнитный диск 10"/>
          <p:cNvSpPr/>
          <p:nvPr/>
        </p:nvSpPr>
        <p:spPr>
          <a:xfrm rot="2496084">
            <a:off x="2723472" y="670672"/>
            <a:ext cx="973502" cy="2342642"/>
          </a:xfrm>
          <a:prstGeom prst="flowChartMagneticDisk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 rot="18719774">
            <a:off x="3492991" y="696928"/>
            <a:ext cx="597233" cy="1014898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 rot="2383753">
            <a:off x="3297621" y="582726"/>
            <a:ext cx="1105370" cy="110597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 rot="5400000">
            <a:off x="6215074" y="3071816"/>
            <a:ext cx="285752" cy="28575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34925">
            <a:solidFill>
              <a:schemeClr val="tx1">
                <a:lumMod val="95000"/>
                <a:lumOff val="5000"/>
              </a:schemeClr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prst="angle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357950" y="3214692"/>
            <a:ext cx="1571636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28596" y="3214692"/>
            <a:ext cx="1000132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 rot="5400000">
            <a:off x="2393141" y="1893089"/>
            <a:ext cx="714380" cy="121444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Кольцо 32"/>
          <p:cNvSpPr/>
          <p:nvPr/>
        </p:nvSpPr>
        <p:spPr>
          <a:xfrm rot="21083525">
            <a:off x="6598954" y="3024702"/>
            <a:ext cx="353890" cy="383291"/>
          </a:xfrm>
          <a:prstGeom prst="donut">
            <a:avLst>
              <a:gd name="adj" fmla="val 38787"/>
            </a:avLst>
          </a:prstGeom>
          <a:ln>
            <a:noFill/>
          </a:ln>
          <a:effectLst/>
          <a:scene3d>
            <a:camera prst="isometricOffAxis2Right"/>
            <a:lightRig rig="chilly" dir="t">
              <a:rot lat="0" lon="0" rev="18480000"/>
            </a:lightRig>
          </a:scene3d>
          <a:sp3d prstMaterial="clear">
            <a:bevelT h="635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Кольцо 31"/>
          <p:cNvSpPr/>
          <p:nvPr/>
        </p:nvSpPr>
        <p:spPr>
          <a:xfrm rot="20939201">
            <a:off x="1104310" y="3033266"/>
            <a:ext cx="380912" cy="379822"/>
          </a:xfrm>
          <a:prstGeom prst="donut">
            <a:avLst>
              <a:gd name="adj" fmla="val 40130"/>
            </a:avLst>
          </a:prstGeom>
          <a:ln>
            <a:noFill/>
          </a:ln>
          <a:effectLst/>
          <a:scene3d>
            <a:camera prst="isometricOffAxis2Right"/>
            <a:lightRig rig="chilly" dir="t">
              <a:rot lat="0" lon="0" rev="18480000"/>
            </a:lightRig>
          </a:scene3d>
          <a:sp3d prstMaterial="clear">
            <a:bevelT h="635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Блок-схема: магнитный диск 33"/>
          <p:cNvSpPr/>
          <p:nvPr/>
        </p:nvSpPr>
        <p:spPr>
          <a:xfrm rot="5400000">
            <a:off x="6465108" y="2964661"/>
            <a:ext cx="142873" cy="500066"/>
          </a:xfrm>
          <a:prstGeom prst="flowChartMagneticDisk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араллелограмм 22"/>
          <p:cNvSpPr/>
          <p:nvPr/>
        </p:nvSpPr>
        <p:spPr>
          <a:xfrm rot="18656258">
            <a:off x="275464" y="872340"/>
            <a:ext cx="6874155" cy="756912"/>
          </a:xfrm>
          <a:prstGeom prst="parallelogram">
            <a:avLst>
              <a:gd name="adj" fmla="val 128741"/>
            </a:avLst>
          </a:prstGeom>
          <a:solidFill>
            <a:srgbClr val="0070C0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softEdge rad="12700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 rot="5400000">
            <a:off x="2428860" y="1928808"/>
            <a:ext cx="642942" cy="107157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1714480" y="335756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1866880" y="350996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2000232" y="3143254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1857356" y="2857502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2071670" y="2928940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2071670" y="335756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14348" y="271462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К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29454" y="271462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А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14348" y="314325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−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29454" y="314325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+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1785918" y="3643320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1785918" y="2714626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1643042" y="3000378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1571604" y="3214692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2000232" y="2786064"/>
            <a:ext cx="214314" cy="21430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-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143504" y="214296"/>
            <a:ext cx="3643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Интенсивность излучения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9 Вт/м² 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48" name="Таблица 47"/>
          <p:cNvGraphicFramePr>
            <a:graphicFrameLocks noGrp="1"/>
          </p:cNvGraphicFramePr>
          <p:nvPr/>
        </p:nvGraphicFramePr>
        <p:xfrm>
          <a:off x="142844" y="142858"/>
          <a:ext cx="3500462" cy="357190"/>
        </p:xfrm>
        <a:graphic>
          <a:graphicData uri="http://schemas.openxmlformats.org/drawingml/2006/table">
            <a:tbl>
              <a:tblPr/>
              <a:tblGrid>
                <a:gridCol w="2000264"/>
                <a:gridCol w="1500198"/>
              </a:tblGrid>
              <a:tr h="357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Частота излучения, </a:t>
                      </a:r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Symbol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1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05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6,25 </a:t>
                      </a:r>
                      <a:r>
                        <a:rPr lang="ru-RU" sz="1800" kern="1200" baseline="300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8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ru-RU" sz="1800" kern="1200" baseline="300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r>
                        <a:rPr lang="ru-RU" sz="18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Гц</a:t>
                      </a:r>
                      <a:endParaRPr lang="ru-RU" sz="18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3" presetClass="path" presetSubtype="0" repeatCount="indefinite" ac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94444E-6 -2.76096E-6 L 0.41893 -0.00556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" y="-3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63" presetClass="path" presetSubtype="0" repeatCount="indefinite" accel="50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1.38889E-6 -6.91785E-7 L 0.40226 -0.0071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" y="-4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repeatCount="indefinite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58246E-7 L 0.37986 -0.00587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" y="-3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3" presetClass="path" presetSubtype="0" repeatCount="indefinite" ac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173 -4.87956E-7 L 0.40503 -0.00618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" y="-3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3" presetClass="path" presetSubtype="0" repeatCount="indefinite" accel="5000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-4.44444E-6 2.04447E-6 L 0.37205 -0.00618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" y="-3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3" presetClass="path" presetSubtype="0" repeatCount="indefinite" accel="5000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4.44444E-6 -2.76096E-6 L 0.37205 -0.00556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" y="-3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3" presetClass="path" presetSubtype="0" repeatCount="indefinite" accel="5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1.94444E-6 -2.76096E-6 L 0.41893 -0.00556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" y="-3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3" presetClass="path" presetSubtype="0" repeatCount="indefinite" accel="5000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0.00174 -0.00093 L 0.42066 -0.00649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" y="-3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63" presetClass="path" presetSubtype="0" repeatCount="indefinite" accel="5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-1.94444E-6 -2.76096E-6 L 0.41893 -0.00556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" y="-3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63" presetClass="path" presetSubtype="0" repeatCount="indefinite" ac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1.94444E-6 -2.76096E-6 L 0.41893 -0.00556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" y="-3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3" presetClass="path" presetSubtype="0" repeatCount="indefinite" accel="5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1.94444E-6 -3.02038E-6 L 0.38768 -0.00648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1436</TotalTime>
  <Words>632</Words>
  <Application>Microsoft Office PowerPoint</Application>
  <PresentationFormat>Экран (16:9)</PresentationFormat>
  <Paragraphs>259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Фотоэффект</vt:lpstr>
      <vt:lpstr>Опыт Герца</vt:lpstr>
      <vt:lpstr>Опыт Герца</vt:lpstr>
      <vt:lpstr>Слайд 4</vt:lpstr>
      <vt:lpstr>Опыт Столетова</vt:lpstr>
      <vt:lpstr>Установка Столетова</vt:lpstr>
      <vt:lpstr>Слайд 7</vt:lpstr>
      <vt:lpstr>Слайд 8</vt:lpstr>
      <vt:lpstr>Слайд 9</vt:lpstr>
      <vt:lpstr>Вольтамперная характеристика</vt:lpstr>
      <vt:lpstr>Слайд 11</vt:lpstr>
      <vt:lpstr>1-й закон фотоэффекта:</vt:lpstr>
      <vt:lpstr>Слайд 13</vt:lpstr>
      <vt:lpstr>Слайд 14</vt:lpstr>
      <vt:lpstr>Слайд 15</vt:lpstr>
      <vt:lpstr>Слайд 16</vt:lpstr>
      <vt:lpstr>Слайд 17</vt:lpstr>
      <vt:lpstr>Слайд 18</vt:lpstr>
      <vt:lpstr>Вольтамперная характеристика</vt:lpstr>
      <vt:lpstr>2-й закон фотоэффекта:</vt:lpstr>
      <vt:lpstr>3-й закон фотоэффекта: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Акимов</dc:creator>
  <cp:lastModifiedBy>Акимов</cp:lastModifiedBy>
  <cp:revision>146</cp:revision>
  <dcterms:created xsi:type="dcterms:W3CDTF">2008-10-30T18:06:10Z</dcterms:created>
  <dcterms:modified xsi:type="dcterms:W3CDTF">2009-04-15T19:08:59Z</dcterms:modified>
</cp:coreProperties>
</file>