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wma" ContentType="audio/x-ms-wma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Default Extension="gif" ContentType="image/gif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8.jpg" ContentType="image/gif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1" r:id="rId3"/>
    <p:sldId id="260" r:id="rId4"/>
    <p:sldId id="259" r:id="rId5"/>
    <p:sldId id="258" r:id="rId6"/>
    <p:sldId id="262" r:id="rId7"/>
    <p:sldId id="263" r:id="rId8"/>
    <p:sldId id="264" r:id="rId9"/>
    <p:sldId id="265" r:id="rId10"/>
    <p:sldId id="270" r:id="rId11"/>
    <p:sldId id="266" r:id="rId12"/>
    <p:sldId id="267" r:id="rId13"/>
    <p:sldId id="268" r:id="rId14"/>
    <p:sldId id="269" r:id="rId15"/>
    <p:sldId id="271" r:id="rId16"/>
    <p:sldId id="272" r:id="rId17"/>
    <p:sldId id="273" r:id="rId18"/>
    <p:sldId id="279" r:id="rId19"/>
    <p:sldId id="280" r:id="rId20"/>
    <p:sldId id="274" r:id="rId21"/>
    <p:sldId id="275" r:id="rId22"/>
    <p:sldId id="277" r:id="rId23"/>
    <p:sldId id="276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21F5"/>
    <a:srgbClr val="650A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474" y="-4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14.09.2022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7" Type="http://schemas.openxmlformats.org/officeDocument/2006/relationships/image" Target="../media/image21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0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9.w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wma"/><Relationship Id="rId1" Type="http://schemas.microsoft.com/office/2007/relationships/media" Target="../media/media3.wma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wmf"/><Relationship Id="rId4" Type="http://schemas.openxmlformats.org/officeDocument/2006/relationships/image" Target="../media/image29.w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15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6.png"/><Relationship Id="rId4" Type="http://schemas.openxmlformats.org/officeDocument/2006/relationships/image" Target="../media/image14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17"/>
          <p:cNvGrpSpPr>
            <a:grpSpLocks/>
          </p:cNvGrpSpPr>
          <p:nvPr/>
        </p:nvGrpSpPr>
        <p:grpSpPr bwMode="auto">
          <a:xfrm>
            <a:off x="-1588" y="0"/>
            <a:ext cx="9145588" cy="6858000"/>
            <a:chOff x="141293" y="-24"/>
            <a:chExt cx="8931301" cy="6643710"/>
          </a:xfrm>
        </p:grpSpPr>
        <p:sp>
          <p:nvSpPr>
            <p:cNvPr id="8" name="Rectangle 6"/>
            <p:cNvSpPr>
              <a:spLocks noChangeArrowheads="1" noChangeShapeType="1"/>
            </p:cNvSpPr>
            <p:nvPr/>
          </p:nvSpPr>
          <p:spPr bwMode="auto">
            <a:xfrm rot="10800000" flipH="1">
              <a:off x="9001280" y="429049"/>
              <a:ext cx="71314" cy="600087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9" name="Группа 5"/>
            <p:cNvGrpSpPr>
              <a:grpSpLocks/>
            </p:cNvGrpSpPr>
            <p:nvPr/>
          </p:nvGrpSpPr>
          <p:grpSpPr bwMode="auto">
            <a:xfrm>
              <a:off x="141293" y="-24"/>
              <a:ext cx="8931301" cy="429073"/>
              <a:chOff x="284460" y="142852"/>
              <a:chExt cx="7254620" cy="479923"/>
            </a:xfrm>
          </p:grpSpPr>
          <p:sp>
            <p:nvSpPr>
              <p:cNvPr id="12" name="Rectangle 2"/>
              <p:cNvSpPr>
                <a:spLocks noChangeArrowheads="1" noChangeShapeType="1"/>
              </p:cNvSpPr>
              <p:nvPr/>
            </p:nvSpPr>
            <p:spPr bwMode="auto">
              <a:xfrm>
                <a:off x="285720" y="142852"/>
                <a:ext cx="6645136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algn="ctr">
                  <a:defRPr/>
                </a:pPr>
                <a:endParaRPr lang="ru-RU" sz="2800" b="1" dirty="0">
                  <a:latin typeface="Arial Black" pitchFamily="34" charset="0"/>
                </a:endParaRPr>
              </a:p>
            </p:txBody>
          </p:sp>
          <p:sp>
            <p:nvSpPr>
              <p:cNvPr id="13" name="Rectangle 3"/>
              <p:cNvSpPr>
                <a:spLocks noChangeArrowheads="1" noChangeShapeType="1"/>
              </p:cNvSpPr>
              <p:nvPr/>
            </p:nvSpPr>
            <p:spPr bwMode="auto">
              <a:xfrm>
                <a:off x="6929596" y="142852"/>
                <a:ext cx="609484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4" name="Rectangle 2"/>
              <p:cNvSpPr>
                <a:spLocks noChangeArrowheads="1" noChangeShapeType="1"/>
              </p:cNvSpPr>
              <p:nvPr/>
            </p:nvSpPr>
            <p:spPr bwMode="auto">
              <a:xfrm>
                <a:off x="284460" y="142852"/>
                <a:ext cx="6645136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algn="ctr">
                  <a:defRPr/>
                </a:pPr>
                <a:endParaRPr lang="ru-RU" sz="2800" b="1" dirty="0">
                  <a:latin typeface="Arial Black" pitchFamily="34" charset="0"/>
                </a:endParaRPr>
              </a:p>
            </p:txBody>
          </p:sp>
        </p:grpSp>
        <p:sp>
          <p:nvSpPr>
            <p:cNvPr id="10" name="Rectangle 6"/>
            <p:cNvSpPr>
              <a:spLocks noChangeArrowheads="1" noChangeShapeType="1"/>
            </p:cNvSpPr>
            <p:nvPr/>
          </p:nvSpPr>
          <p:spPr bwMode="auto">
            <a:xfrm>
              <a:off x="142844" y="429049"/>
              <a:ext cx="71314" cy="600087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Rectangle 9"/>
            <p:cNvSpPr>
              <a:spLocks noChangeArrowheads="1" noChangeShapeType="1"/>
            </p:cNvSpPr>
            <p:nvPr/>
          </p:nvSpPr>
          <p:spPr bwMode="auto">
            <a:xfrm>
              <a:off x="142844" y="6429919"/>
              <a:ext cx="8929750" cy="21376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15" name="Прямоугольник 14"/>
          <p:cNvSpPr/>
          <p:nvPr/>
        </p:nvSpPr>
        <p:spPr>
          <a:xfrm>
            <a:off x="500063" y="428625"/>
            <a:ext cx="8286750" cy="26955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5400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  <a:cs typeface="+mn-cs"/>
              </a:rPr>
              <a:t>Урок </a:t>
            </a:r>
            <a:endParaRPr lang="ru-RU" sz="5400" dirty="0">
              <a:solidFill>
                <a:schemeClr val="accent3">
                  <a:lumMod val="50000"/>
                </a:schemeClr>
              </a:solidFill>
              <a:latin typeface="Arial Black" pitchFamily="34" charset="0"/>
              <a:cs typeface="+mn-cs"/>
            </a:endParaRP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5400" dirty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  <a:cs typeface="+mn-cs"/>
              </a:rPr>
              <a:t>по физике</a:t>
            </a: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endParaRPr lang="ru-RU" sz="1050" dirty="0">
              <a:latin typeface="Arial Black" pitchFamily="34" charset="0"/>
              <a:cs typeface="+mn-cs"/>
            </a:endParaRP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800" dirty="0" smtClean="0">
                <a:latin typeface="Arial Black" pitchFamily="34" charset="0"/>
                <a:cs typeface="+mn-cs"/>
              </a:rPr>
              <a:t>7 </a:t>
            </a:r>
            <a:r>
              <a:rPr lang="ru-RU" sz="2800" dirty="0">
                <a:latin typeface="Arial Black" pitchFamily="34" charset="0"/>
                <a:cs typeface="+mn-cs"/>
              </a:rPr>
              <a:t>класс</a:t>
            </a:r>
          </a:p>
        </p:txBody>
      </p:sp>
      <p:pic>
        <p:nvPicPr>
          <p:cNvPr id="17" name="Picture 15" descr="Slaves_Building_the_Pyramids_Royalty_Free_Clipart_Picture_090516-201733-73200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257728"/>
            <a:ext cx="3960813" cy="30241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96785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17"/>
          <p:cNvGrpSpPr>
            <a:grpSpLocks/>
          </p:cNvGrpSpPr>
          <p:nvPr/>
        </p:nvGrpSpPr>
        <p:grpSpPr bwMode="auto">
          <a:xfrm>
            <a:off x="-1588" y="0"/>
            <a:ext cx="9145588" cy="6858000"/>
            <a:chOff x="141293" y="-24"/>
            <a:chExt cx="8931301" cy="6643710"/>
          </a:xfrm>
        </p:grpSpPr>
        <p:sp>
          <p:nvSpPr>
            <p:cNvPr id="8" name="Rectangle 6"/>
            <p:cNvSpPr>
              <a:spLocks noChangeArrowheads="1" noChangeShapeType="1"/>
            </p:cNvSpPr>
            <p:nvPr/>
          </p:nvSpPr>
          <p:spPr bwMode="auto">
            <a:xfrm rot="10800000" flipH="1">
              <a:off x="9001280" y="429049"/>
              <a:ext cx="71314" cy="600087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9" name="Группа 5"/>
            <p:cNvGrpSpPr>
              <a:grpSpLocks/>
            </p:cNvGrpSpPr>
            <p:nvPr/>
          </p:nvGrpSpPr>
          <p:grpSpPr bwMode="auto">
            <a:xfrm>
              <a:off x="141293" y="-24"/>
              <a:ext cx="8931301" cy="429073"/>
              <a:chOff x="284460" y="142852"/>
              <a:chExt cx="7254620" cy="479923"/>
            </a:xfrm>
          </p:grpSpPr>
          <p:sp>
            <p:nvSpPr>
              <p:cNvPr id="12" name="Rectangle 2"/>
              <p:cNvSpPr>
                <a:spLocks noChangeArrowheads="1" noChangeShapeType="1"/>
              </p:cNvSpPr>
              <p:nvPr/>
            </p:nvSpPr>
            <p:spPr bwMode="auto">
              <a:xfrm>
                <a:off x="285720" y="142852"/>
                <a:ext cx="6645136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algn="ctr">
                  <a:defRPr/>
                </a:pPr>
                <a:endParaRPr lang="ru-RU" sz="2800" b="1" dirty="0">
                  <a:latin typeface="Arial Black" pitchFamily="34" charset="0"/>
                </a:endParaRPr>
              </a:p>
            </p:txBody>
          </p:sp>
          <p:sp>
            <p:nvSpPr>
              <p:cNvPr id="13" name="Rectangle 3"/>
              <p:cNvSpPr>
                <a:spLocks noChangeArrowheads="1" noChangeShapeType="1"/>
              </p:cNvSpPr>
              <p:nvPr/>
            </p:nvSpPr>
            <p:spPr bwMode="auto">
              <a:xfrm>
                <a:off x="6929596" y="142852"/>
                <a:ext cx="609484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4" name="Rectangle 2"/>
              <p:cNvSpPr>
                <a:spLocks noChangeArrowheads="1" noChangeShapeType="1"/>
              </p:cNvSpPr>
              <p:nvPr/>
            </p:nvSpPr>
            <p:spPr bwMode="auto">
              <a:xfrm>
                <a:off x="284460" y="142852"/>
                <a:ext cx="6645136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algn="ctr">
                  <a:defRPr/>
                </a:pPr>
                <a:endParaRPr lang="ru-RU" sz="2800" b="1" dirty="0">
                  <a:latin typeface="Arial Black" pitchFamily="34" charset="0"/>
                </a:endParaRPr>
              </a:p>
            </p:txBody>
          </p:sp>
        </p:grpSp>
        <p:sp>
          <p:nvSpPr>
            <p:cNvPr id="10" name="Rectangle 6"/>
            <p:cNvSpPr>
              <a:spLocks noChangeArrowheads="1" noChangeShapeType="1"/>
            </p:cNvSpPr>
            <p:nvPr/>
          </p:nvSpPr>
          <p:spPr bwMode="auto">
            <a:xfrm>
              <a:off x="142844" y="429049"/>
              <a:ext cx="71314" cy="600087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Rectangle 9"/>
            <p:cNvSpPr>
              <a:spLocks noChangeArrowheads="1" noChangeShapeType="1"/>
            </p:cNvSpPr>
            <p:nvPr/>
          </p:nvSpPr>
          <p:spPr bwMode="auto">
            <a:xfrm>
              <a:off x="142844" y="6429919"/>
              <a:ext cx="8929750" cy="21376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pic>
        <p:nvPicPr>
          <p:cNvPr id="15" name="Picture 9" descr="1191269027_c411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2704" y="620688"/>
            <a:ext cx="3790950" cy="469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78108" y="5105724"/>
            <a:ext cx="5717014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эксперимент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2597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17"/>
          <p:cNvGrpSpPr>
            <a:grpSpLocks/>
          </p:cNvGrpSpPr>
          <p:nvPr/>
        </p:nvGrpSpPr>
        <p:grpSpPr bwMode="auto">
          <a:xfrm>
            <a:off x="-1588" y="0"/>
            <a:ext cx="9145588" cy="6858000"/>
            <a:chOff x="141293" y="-24"/>
            <a:chExt cx="8931301" cy="6643710"/>
          </a:xfrm>
        </p:grpSpPr>
        <p:sp>
          <p:nvSpPr>
            <p:cNvPr id="8" name="Rectangle 6"/>
            <p:cNvSpPr>
              <a:spLocks noChangeArrowheads="1" noChangeShapeType="1"/>
            </p:cNvSpPr>
            <p:nvPr/>
          </p:nvSpPr>
          <p:spPr bwMode="auto">
            <a:xfrm rot="10800000" flipH="1">
              <a:off x="9001280" y="429049"/>
              <a:ext cx="71314" cy="600087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9" name="Группа 5"/>
            <p:cNvGrpSpPr>
              <a:grpSpLocks/>
            </p:cNvGrpSpPr>
            <p:nvPr/>
          </p:nvGrpSpPr>
          <p:grpSpPr bwMode="auto">
            <a:xfrm>
              <a:off x="141293" y="-24"/>
              <a:ext cx="8931301" cy="429073"/>
              <a:chOff x="284460" y="142852"/>
              <a:chExt cx="7254620" cy="479923"/>
            </a:xfrm>
          </p:grpSpPr>
          <p:sp>
            <p:nvSpPr>
              <p:cNvPr id="12" name="Rectangle 2"/>
              <p:cNvSpPr>
                <a:spLocks noChangeArrowheads="1" noChangeShapeType="1"/>
              </p:cNvSpPr>
              <p:nvPr/>
            </p:nvSpPr>
            <p:spPr bwMode="auto">
              <a:xfrm>
                <a:off x="285720" y="142852"/>
                <a:ext cx="6645136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algn="ctr">
                  <a:defRPr/>
                </a:pPr>
                <a:endParaRPr lang="ru-RU" sz="2800" b="1" dirty="0">
                  <a:latin typeface="Arial Black" pitchFamily="34" charset="0"/>
                </a:endParaRPr>
              </a:p>
            </p:txBody>
          </p:sp>
          <p:sp>
            <p:nvSpPr>
              <p:cNvPr id="13" name="Rectangle 3"/>
              <p:cNvSpPr>
                <a:spLocks noChangeArrowheads="1" noChangeShapeType="1"/>
              </p:cNvSpPr>
              <p:nvPr/>
            </p:nvSpPr>
            <p:spPr bwMode="auto">
              <a:xfrm>
                <a:off x="6929596" y="142852"/>
                <a:ext cx="609484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4" name="Rectangle 2"/>
              <p:cNvSpPr>
                <a:spLocks noChangeArrowheads="1" noChangeShapeType="1"/>
              </p:cNvSpPr>
              <p:nvPr/>
            </p:nvSpPr>
            <p:spPr bwMode="auto">
              <a:xfrm>
                <a:off x="284460" y="142852"/>
                <a:ext cx="6645136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algn="ctr">
                  <a:defRPr/>
                </a:pPr>
                <a:endParaRPr lang="ru-RU" sz="2800" b="1" dirty="0">
                  <a:latin typeface="Arial Black" pitchFamily="34" charset="0"/>
                </a:endParaRPr>
              </a:p>
            </p:txBody>
          </p:sp>
        </p:grpSp>
        <p:sp>
          <p:nvSpPr>
            <p:cNvPr id="10" name="Rectangle 6"/>
            <p:cNvSpPr>
              <a:spLocks noChangeArrowheads="1" noChangeShapeType="1"/>
            </p:cNvSpPr>
            <p:nvPr/>
          </p:nvSpPr>
          <p:spPr bwMode="auto">
            <a:xfrm>
              <a:off x="142844" y="429049"/>
              <a:ext cx="71314" cy="600087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Rectangle 9"/>
            <p:cNvSpPr>
              <a:spLocks noChangeArrowheads="1" noChangeShapeType="1"/>
            </p:cNvSpPr>
            <p:nvPr/>
          </p:nvSpPr>
          <p:spPr bwMode="auto">
            <a:xfrm>
              <a:off x="142844" y="6429919"/>
              <a:ext cx="8929750" cy="21376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3180507" y="1146126"/>
            <a:ext cx="2016224" cy="469900"/>
          </a:xfrm>
          <a:prstGeom prst="rect">
            <a:avLst/>
          </a:prstGeom>
          <a:solidFill>
            <a:srgbClr val="FF99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latin typeface="Arial" charset="0"/>
              </a:rPr>
              <a:t>A</a:t>
            </a:r>
            <a:r>
              <a:rPr lang="en-US" sz="2400" b="1" dirty="0">
                <a:latin typeface="Arial" charset="0"/>
                <a:cs typeface="Arial" charset="0"/>
              </a:rPr>
              <a:t>~F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16391" y="1850976"/>
            <a:ext cx="26096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Вывод: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3178919" y="3070225"/>
            <a:ext cx="2016224" cy="469900"/>
          </a:xfrm>
          <a:prstGeom prst="rect">
            <a:avLst/>
          </a:prstGeom>
          <a:solidFill>
            <a:srgbClr val="FF99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latin typeface="Arial" charset="0"/>
              </a:rPr>
              <a:t>A</a:t>
            </a:r>
            <a:r>
              <a:rPr lang="en-US" sz="2400" b="1" dirty="0">
                <a:latin typeface="Arial" charset="0"/>
                <a:cs typeface="Arial" charset="0"/>
              </a:rPr>
              <a:t>~s</a:t>
            </a: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>
          <a:xfrm>
            <a:off x="2627784" y="3861048"/>
            <a:ext cx="4414837" cy="1512781"/>
          </a:xfrm>
          <a:prstGeom prst="rect">
            <a:avLst/>
          </a:prstGeom>
          <a:solidFill>
            <a:srgbClr val="FF9900"/>
          </a:solidFill>
        </p:spPr>
        <p:txBody>
          <a:bodyPr vert="horz" anchor="b">
            <a:noAutofit/>
          </a:bodyPr>
          <a:lstStyle>
            <a:lvl1pPr marL="0" indent="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None/>
              <a:defRPr kumimoji="0" sz="2400" kern="1200">
                <a:solidFill>
                  <a:schemeClr val="tx2">
                    <a:shade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None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None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None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None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None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None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None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None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•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где 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– сила, приложенная к телу;</a:t>
            </a:r>
          </a:p>
          <a:p>
            <a:pPr>
              <a:buFontTx/>
              <a:buChar char="•"/>
            </a:pP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– путь, проделанный телом</a:t>
            </a:r>
            <a:r>
              <a:rPr lang="ru-RU" sz="1600" dirty="0" smtClean="0"/>
              <a:t>;</a:t>
            </a:r>
          </a:p>
          <a:p>
            <a:pPr>
              <a:buFontTx/>
              <a:buChar char="•"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А – механическая работа. </a:t>
            </a:r>
          </a:p>
          <a:p>
            <a:pPr>
              <a:buFontTx/>
              <a:buNone/>
            </a:pPr>
            <a:r>
              <a:rPr lang="ru-RU" sz="1600" dirty="0" smtClean="0"/>
              <a:t> </a:t>
            </a:r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5508104" y="1672879"/>
            <a:ext cx="2447925" cy="1415772"/>
          </a:xfrm>
          <a:prstGeom prst="rect">
            <a:avLst/>
          </a:prstGeom>
          <a:solidFill>
            <a:srgbClr val="FF99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b="1" dirty="0" smtClean="0">
              <a:latin typeface="a_BodoniNova" pitchFamily="18" charset="-52"/>
            </a:endParaRPr>
          </a:p>
          <a:p>
            <a:pPr algn="ctr"/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= F ∙ 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s</a:t>
            </a: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5702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17"/>
          <p:cNvGrpSpPr>
            <a:grpSpLocks/>
          </p:cNvGrpSpPr>
          <p:nvPr/>
        </p:nvGrpSpPr>
        <p:grpSpPr bwMode="auto">
          <a:xfrm>
            <a:off x="-1588" y="0"/>
            <a:ext cx="9145588" cy="6858000"/>
            <a:chOff x="141293" y="-24"/>
            <a:chExt cx="8931301" cy="6643710"/>
          </a:xfrm>
        </p:grpSpPr>
        <p:sp>
          <p:nvSpPr>
            <p:cNvPr id="8" name="Rectangle 6"/>
            <p:cNvSpPr>
              <a:spLocks noChangeArrowheads="1" noChangeShapeType="1"/>
            </p:cNvSpPr>
            <p:nvPr/>
          </p:nvSpPr>
          <p:spPr bwMode="auto">
            <a:xfrm rot="10800000" flipH="1">
              <a:off x="9001280" y="429049"/>
              <a:ext cx="71314" cy="600087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9" name="Группа 5"/>
            <p:cNvGrpSpPr>
              <a:grpSpLocks/>
            </p:cNvGrpSpPr>
            <p:nvPr/>
          </p:nvGrpSpPr>
          <p:grpSpPr bwMode="auto">
            <a:xfrm>
              <a:off x="141293" y="-24"/>
              <a:ext cx="8931301" cy="429073"/>
              <a:chOff x="284460" y="142852"/>
              <a:chExt cx="7254620" cy="479923"/>
            </a:xfrm>
          </p:grpSpPr>
          <p:sp>
            <p:nvSpPr>
              <p:cNvPr id="12" name="Rectangle 2"/>
              <p:cNvSpPr>
                <a:spLocks noChangeArrowheads="1" noChangeShapeType="1"/>
              </p:cNvSpPr>
              <p:nvPr/>
            </p:nvSpPr>
            <p:spPr bwMode="auto">
              <a:xfrm>
                <a:off x="285720" y="142852"/>
                <a:ext cx="6645136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algn="ctr">
                  <a:defRPr/>
                </a:pPr>
                <a:endParaRPr lang="ru-RU" sz="2800" b="1" dirty="0">
                  <a:latin typeface="Arial Black" pitchFamily="34" charset="0"/>
                </a:endParaRPr>
              </a:p>
            </p:txBody>
          </p:sp>
          <p:sp>
            <p:nvSpPr>
              <p:cNvPr id="13" name="Rectangle 3"/>
              <p:cNvSpPr>
                <a:spLocks noChangeArrowheads="1" noChangeShapeType="1"/>
              </p:cNvSpPr>
              <p:nvPr/>
            </p:nvSpPr>
            <p:spPr bwMode="auto">
              <a:xfrm>
                <a:off x="6929596" y="142852"/>
                <a:ext cx="609484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4" name="Rectangle 2"/>
              <p:cNvSpPr>
                <a:spLocks noChangeArrowheads="1" noChangeShapeType="1"/>
              </p:cNvSpPr>
              <p:nvPr/>
            </p:nvSpPr>
            <p:spPr bwMode="auto">
              <a:xfrm>
                <a:off x="284460" y="142852"/>
                <a:ext cx="6645136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algn="ctr">
                  <a:defRPr/>
                </a:pPr>
                <a:endParaRPr lang="ru-RU" sz="2800" b="1" dirty="0">
                  <a:latin typeface="Arial Black" pitchFamily="34" charset="0"/>
                </a:endParaRPr>
              </a:p>
            </p:txBody>
          </p:sp>
        </p:grpSp>
        <p:sp>
          <p:nvSpPr>
            <p:cNvPr id="10" name="Rectangle 6"/>
            <p:cNvSpPr>
              <a:spLocks noChangeArrowheads="1" noChangeShapeType="1"/>
            </p:cNvSpPr>
            <p:nvPr/>
          </p:nvSpPr>
          <p:spPr bwMode="auto">
            <a:xfrm>
              <a:off x="142844" y="429049"/>
              <a:ext cx="71314" cy="600087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Rectangle 9"/>
            <p:cNvSpPr>
              <a:spLocks noChangeArrowheads="1" noChangeShapeType="1"/>
            </p:cNvSpPr>
            <p:nvPr/>
          </p:nvSpPr>
          <p:spPr bwMode="auto">
            <a:xfrm>
              <a:off x="142844" y="6429919"/>
              <a:ext cx="8929750" cy="21376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251520" y="977783"/>
            <a:ext cx="58326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Единицей работы в СИ является Джоуль(1 ДЖ)</a:t>
            </a:r>
            <a:b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 ДЖ – это работа, которую совершает сила в 1 Н на пути 1 м в направлении действия силы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15" descr="2d8dc07603bf03c7767610b2cfd13d3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16575" y="1124744"/>
            <a:ext cx="3527425" cy="367589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5742334" y="4653135"/>
            <a:ext cx="327590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Эта единица названа в честь английского ученого </a:t>
            </a:r>
            <a:br>
              <a:rPr lang="ru-RU" dirty="0"/>
            </a:br>
            <a:r>
              <a:rPr lang="ru-RU" b="1" dirty="0"/>
              <a:t>Дж. Джоуля</a:t>
            </a:r>
            <a:r>
              <a:rPr lang="ru-RU" dirty="0"/>
              <a:t> </a:t>
            </a:r>
            <a:br>
              <a:rPr lang="ru-RU" dirty="0"/>
            </a:br>
            <a:r>
              <a:rPr lang="ru-RU" i="1" dirty="0"/>
              <a:t>(1818-1889)</a:t>
            </a:r>
            <a:r>
              <a:rPr lang="ru-RU" dirty="0"/>
              <a:t> </a:t>
            </a:r>
          </a:p>
        </p:txBody>
      </p:sp>
      <p:sp>
        <p:nvSpPr>
          <p:cNvPr id="16" name="Rectangle 25"/>
          <p:cNvSpPr>
            <a:spLocks noGrp="1" noChangeArrowheads="1"/>
          </p:cNvSpPr>
          <p:nvPr>
            <p:ph type="ctrTitle"/>
          </p:nvPr>
        </p:nvSpPr>
        <p:spPr>
          <a:xfrm>
            <a:off x="300831" y="2276872"/>
            <a:ext cx="5441503" cy="1263253"/>
          </a:xfrm>
        </p:spPr>
        <p:txBody>
          <a:bodyPr>
            <a:normAutofit fontScale="90000"/>
          </a:bodyPr>
          <a:lstStyle/>
          <a:p>
            <a:r>
              <a:rPr lang="ru-RU" sz="6000" b="1" i="1" dirty="0" smtClean="0">
                <a:latin typeface="Times New Roman" pitchFamily="18" charset="0"/>
                <a:cs typeface="Times New Roman" pitchFamily="18" charset="0"/>
              </a:rPr>
              <a:t>1 Дж = 1 Н × 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7" name="Rectangle 26"/>
          <p:cNvSpPr>
            <a:spLocks noGrp="1" noChangeArrowheads="1"/>
          </p:cNvSpPr>
          <p:nvPr>
            <p:ph type="subTitle" idx="1"/>
          </p:nvPr>
        </p:nvSpPr>
        <p:spPr>
          <a:xfrm>
            <a:off x="611560" y="4436431"/>
            <a:ext cx="4537000" cy="1633736"/>
          </a:xfrm>
        </p:spPr>
        <p:txBody>
          <a:bodyPr>
            <a:no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1 кДж=1000 Дж, </a:t>
            </a:r>
          </a:p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1 МДж = 1000 000 Дж,</a:t>
            </a:r>
          </a:p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1 мДж= 0, 001 Дж, </a:t>
            </a:r>
          </a:p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1 Дж – 0,001кДж.</a:t>
            </a:r>
          </a:p>
        </p:txBody>
      </p:sp>
    </p:spTree>
    <p:extLst>
      <p:ext uri="{BB962C8B-B14F-4D97-AF65-F5344CB8AC3E}">
        <p14:creationId xmlns:p14="http://schemas.microsoft.com/office/powerpoint/2010/main" val="33845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17"/>
          <p:cNvGrpSpPr>
            <a:grpSpLocks/>
          </p:cNvGrpSpPr>
          <p:nvPr/>
        </p:nvGrpSpPr>
        <p:grpSpPr bwMode="auto">
          <a:xfrm>
            <a:off x="-1588" y="0"/>
            <a:ext cx="9145588" cy="6858000"/>
            <a:chOff x="141293" y="-24"/>
            <a:chExt cx="8931301" cy="6643710"/>
          </a:xfrm>
        </p:grpSpPr>
        <p:sp>
          <p:nvSpPr>
            <p:cNvPr id="8" name="Rectangle 6"/>
            <p:cNvSpPr>
              <a:spLocks noChangeArrowheads="1" noChangeShapeType="1"/>
            </p:cNvSpPr>
            <p:nvPr/>
          </p:nvSpPr>
          <p:spPr bwMode="auto">
            <a:xfrm rot="10800000" flipH="1">
              <a:off x="9001280" y="429049"/>
              <a:ext cx="71314" cy="600087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9" name="Группа 5"/>
            <p:cNvGrpSpPr>
              <a:grpSpLocks/>
            </p:cNvGrpSpPr>
            <p:nvPr/>
          </p:nvGrpSpPr>
          <p:grpSpPr bwMode="auto">
            <a:xfrm>
              <a:off x="141293" y="-24"/>
              <a:ext cx="8931301" cy="429073"/>
              <a:chOff x="284460" y="142852"/>
              <a:chExt cx="7254620" cy="479923"/>
            </a:xfrm>
          </p:grpSpPr>
          <p:sp>
            <p:nvSpPr>
              <p:cNvPr id="12" name="Rectangle 2"/>
              <p:cNvSpPr>
                <a:spLocks noChangeArrowheads="1" noChangeShapeType="1"/>
              </p:cNvSpPr>
              <p:nvPr/>
            </p:nvSpPr>
            <p:spPr bwMode="auto">
              <a:xfrm>
                <a:off x="285720" y="142852"/>
                <a:ext cx="6645136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algn="ctr">
                  <a:defRPr/>
                </a:pPr>
                <a:endParaRPr lang="ru-RU" sz="2800" b="1" dirty="0">
                  <a:latin typeface="Arial Black" pitchFamily="34" charset="0"/>
                </a:endParaRPr>
              </a:p>
            </p:txBody>
          </p:sp>
          <p:sp>
            <p:nvSpPr>
              <p:cNvPr id="13" name="Rectangle 3"/>
              <p:cNvSpPr>
                <a:spLocks noChangeArrowheads="1" noChangeShapeType="1"/>
              </p:cNvSpPr>
              <p:nvPr/>
            </p:nvSpPr>
            <p:spPr bwMode="auto">
              <a:xfrm>
                <a:off x="6929596" y="142852"/>
                <a:ext cx="609484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4" name="Rectangle 2"/>
              <p:cNvSpPr>
                <a:spLocks noChangeArrowheads="1" noChangeShapeType="1"/>
              </p:cNvSpPr>
              <p:nvPr/>
            </p:nvSpPr>
            <p:spPr bwMode="auto">
              <a:xfrm>
                <a:off x="284460" y="142852"/>
                <a:ext cx="6645136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algn="ctr">
                  <a:defRPr/>
                </a:pPr>
                <a:endParaRPr lang="ru-RU" sz="2800" b="1" dirty="0">
                  <a:latin typeface="Arial Black" pitchFamily="34" charset="0"/>
                </a:endParaRPr>
              </a:p>
            </p:txBody>
          </p:sp>
        </p:grpSp>
        <p:sp>
          <p:nvSpPr>
            <p:cNvPr id="10" name="Rectangle 6"/>
            <p:cNvSpPr>
              <a:spLocks noChangeArrowheads="1" noChangeShapeType="1"/>
            </p:cNvSpPr>
            <p:nvPr/>
          </p:nvSpPr>
          <p:spPr bwMode="auto">
            <a:xfrm>
              <a:off x="142844" y="429049"/>
              <a:ext cx="71314" cy="600087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Rectangle 9"/>
            <p:cNvSpPr>
              <a:spLocks noChangeArrowheads="1" noChangeShapeType="1"/>
            </p:cNvSpPr>
            <p:nvPr/>
          </p:nvSpPr>
          <p:spPr bwMode="auto">
            <a:xfrm>
              <a:off x="142844" y="6429919"/>
              <a:ext cx="8929750" cy="21376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1953180" y="2277774"/>
            <a:ext cx="3240087" cy="592137"/>
          </a:xfrm>
          <a:prstGeom prst="rect">
            <a:avLst/>
          </a:prstGeom>
          <a:solidFill>
            <a:srgbClr val="FF99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 dirty="0">
                <a:latin typeface="a_BodoniNova" pitchFamily="18" charset="-52"/>
              </a:rPr>
              <a:t>A </a:t>
            </a:r>
            <a:r>
              <a:rPr lang="en-US" sz="2400" b="1" dirty="0">
                <a:latin typeface="a_BodoniNova" pitchFamily="18" charset="-52"/>
                <a:cs typeface="Arial" charset="0"/>
              </a:rPr>
              <a:t>= F </a:t>
            </a:r>
            <a:r>
              <a:rPr lang="en-US" sz="1800" b="1" dirty="0"/>
              <a:t>∙ </a:t>
            </a:r>
            <a:r>
              <a:rPr lang="en-US" b="1" dirty="0"/>
              <a:t>s</a:t>
            </a:r>
          </a:p>
        </p:txBody>
      </p:sp>
      <p:grpSp>
        <p:nvGrpSpPr>
          <p:cNvPr id="16" name="Group 3"/>
          <p:cNvGrpSpPr>
            <a:grpSpLocks/>
          </p:cNvGrpSpPr>
          <p:nvPr/>
        </p:nvGrpSpPr>
        <p:grpSpPr bwMode="auto">
          <a:xfrm>
            <a:off x="2673905" y="2996952"/>
            <a:ext cx="1800225" cy="503197"/>
            <a:chOff x="975" y="1888"/>
            <a:chExt cx="1134" cy="181"/>
          </a:xfrm>
        </p:grpSpPr>
        <p:sp>
          <p:nvSpPr>
            <p:cNvPr id="17" name="Line 4"/>
            <p:cNvSpPr>
              <a:spLocks noChangeShapeType="1"/>
            </p:cNvSpPr>
            <p:nvPr/>
          </p:nvSpPr>
          <p:spPr bwMode="auto">
            <a:xfrm flipH="1">
              <a:off x="975" y="1888"/>
              <a:ext cx="227" cy="1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Line 5"/>
            <p:cNvSpPr>
              <a:spLocks noChangeShapeType="1"/>
            </p:cNvSpPr>
            <p:nvPr/>
          </p:nvSpPr>
          <p:spPr bwMode="auto">
            <a:xfrm>
              <a:off x="1927" y="1888"/>
              <a:ext cx="182" cy="1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aphicFrame>
        <p:nvGraphicFramePr>
          <p:cNvPr id="19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4248725"/>
              </p:ext>
            </p:extLst>
          </p:nvPr>
        </p:nvGraphicFramePr>
        <p:xfrm>
          <a:off x="1376917" y="3573174"/>
          <a:ext cx="1908175" cy="163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Формула" r:id="rId3" imgW="266400" imgH="228600" progId="Equation.3">
                  <p:embed/>
                </p:oleObj>
              </mc:Choice>
              <mc:Fallback>
                <p:oleObj name="Формула" r:id="rId3" imgW="2664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6917" y="3573174"/>
                        <a:ext cx="1908175" cy="1635125"/>
                      </a:xfrm>
                      <a:prstGeom prst="rect">
                        <a:avLst/>
                      </a:prstGeom>
                      <a:solidFill>
                        <a:srgbClr val="FF9900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842604"/>
              </p:ext>
            </p:extLst>
          </p:nvPr>
        </p:nvGraphicFramePr>
        <p:xfrm>
          <a:off x="3897867" y="3573174"/>
          <a:ext cx="1846263" cy="165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Формула" r:id="rId5" imgW="253800" imgH="228600" progId="Equation.3">
                  <p:embed/>
                </p:oleObj>
              </mc:Choice>
              <mc:Fallback>
                <p:oleObj name="Формула" r:id="rId5" imgW="2538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97867" y="3573174"/>
                        <a:ext cx="1846263" cy="1658937"/>
                      </a:xfrm>
                      <a:prstGeom prst="rect">
                        <a:avLst/>
                      </a:prstGeom>
                      <a:solidFill>
                        <a:srgbClr val="FF9900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" name="Picture 3" descr="img8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34956" y="4437112"/>
            <a:ext cx="295275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Rectangle 10"/>
          <p:cNvSpPr>
            <a:spLocks noChangeArrowheads="1"/>
          </p:cNvSpPr>
          <p:nvPr/>
        </p:nvSpPr>
        <p:spPr bwMode="auto">
          <a:xfrm>
            <a:off x="945117" y="980786"/>
            <a:ext cx="71278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Формула для расчета работы</a:t>
            </a:r>
          </a:p>
        </p:txBody>
      </p:sp>
    </p:spTree>
    <p:extLst>
      <p:ext uri="{BB962C8B-B14F-4D97-AF65-F5344CB8AC3E}">
        <p14:creationId xmlns:p14="http://schemas.microsoft.com/office/powerpoint/2010/main" val="641010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17"/>
          <p:cNvGrpSpPr>
            <a:grpSpLocks/>
          </p:cNvGrpSpPr>
          <p:nvPr/>
        </p:nvGrpSpPr>
        <p:grpSpPr bwMode="auto">
          <a:xfrm>
            <a:off x="-1588" y="0"/>
            <a:ext cx="9145588" cy="6858000"/>
            <a:chOff x="141293" y="-24"/>
            <a:chExt cx="8931301" cy="6643710"/>
          </a:xfrm>
        </p:grpSpPr>
        <p:sp>
          <p:nvSpPr>
            <p:cNvPr id="8" name="Rectangle 6"/>
            <p:cNvSpPr>
              <a:spLocks noChangeArrowheads="1" noChangeShapeType="1"/>
            </p:cNvSpPr>
            <p:nvPr/>
          </p:nvSpPr>
          <p:spPr bwMode="auto">
            <a:xfrm rot="10800000" flipH="1">
              <a:off x="9001280" y="429049"/>
              <a:ext cx="71314" cy="600087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9" name="Группа 5"/>
            <p:cNvGrpSpPr>
              <a:grpSpLocks/>
            </p:cNvGrpSpPr>
            <p:nvPr/>
          </p:nvGrpSpPr>
          <p:grpSpPr bwMode="auto">
            <a:xfrm>
              <a:off x="141293" y="-24"/>
              <a:ext cx="8931301" cy="429073"/>
              <a:chOff x="284460" y="142852"/>
              <a:chExt cx="7254620" cy="479923"/>
            </a:xfrm>
          </p:grpSpPr>
          <p:sp>
            <p:nvSpPr>
              <p:cNvPr id="12" name="Rectangle 2"/>
              <p:cNvSpPr>
                <a:spLocks noChangeArrowheads="1" noChangeShapeType="1"/>
              </p:cNvSpPr>
              <p:nvPr/>
            </p:nvSpPr>
            <p:spPr bwMode="auto">
              <a:xfrm>
                <a:off x="285720" y="142852"/>
                <a:ext cx="6645136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algn="ctr">
                  <a:defRPr/>
                </a:pPr>
                <a:endParaRPr lang="ru-RU" sz="2800" b="1" dirty="0">
                  <a:latin typeface="Arial Black" pitchFamily="34" charset="0"/>
                </a:endParaRPr>
              </a:p>
            </p:txBody>
          </p:sp>
          <p:sp>
            <p:nvSpPr>
              <p:cNvPr id="13" name="Rectangle 3"/>
              <p:cNvSpPr>
                <a:spLocks noChangeArrowheads="1" noChangeShapeType="1"/>
              </p:cNvSpPr>
              <p:nvPr/>
            </p:nvSpPr>
            <p:spPr bwMode="auto">
              <a:xfrm>
                <a:off x="6929596" y="142852"/>
                <a:ext cx="609484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4" name="Rectangle 2"/>
              <p:cNvSpPr>
                <a:spLocks noChangeArrowheads="1" noChangeShapeType="1"/>
              </p:cNvSpPr>
              <p:nvPr/>
            </p:nvSpPr>
            <p:spPr bwMode="auto">
              <a:xfrm>
                <a:off x="284460" y="142852"/>
                <a:ext cx="6645136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algn="ctr">
                  <a:defRPr/>
                </a:pPr>
                <a:endParaRPr lang="ru-RU" sz="2800" b="1" dirty="0">
                  <a:latin typeface="Arial Black" pitchFamily="34" charset="0"/>
                </a:endParaRPr>
              </a:p>
            </p:txBody>
          </p:sp>
        </p:grpSp>
        <p:sp>
          <p:nvSpPr>
            <p:cNvPr id="10" name="Rectangle 6"/>
            <p:cNvSpPr>
              <a:spLocks noChangeArrowheads="1" noChangeShapeType="1"/>
            </p:cNvSpPr>
            <p:nvPr/>
          </p:nvSpPr>
          <p:spPr bwMode="auto">
            <a:xfrm>
              <a:off x="142844" y="429049"/>
              <a:ext cx="71314" cy="600087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Rectangle 9"/>
            <p:cNvSpPr>
              <a:spLocks noChangeArrowheads="1" noChangeShapeType="1"/>
            </p:cNvSpPr>
            <p:nvPr/>
          </p:nvSpPr>
          <p:spPr bwMode="auto">
            <a:xfrm>
              <a:off x="142844" y="6429919"/>
              <a:ext cx="8929750" cy="21376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pic>
        <p:nvPicPr>
          <p:cNvPr id="15" name="Picture 6" descr="phisik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7554" y="1751856"/>
            <a:ext cx="8870950" cy="48645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Rectangle 2"/>
          <p:cNvSpPr txBox="1">
            <a:spLocks noChangeArrowheads="1"/>
          </p:cNvSpPr>
          <p:nvPr/>
        </p:nvSpPr>
        <p:spPr>
          <a:xfrm>
            <a:off x="125412" y="442913"/>
            <a:ext cx="8893175" cy="1858962"/>
          </a:xfrm>
          <a:prstGeom prst="rect">
            <a:avLst/>
          </a:prstGeom>
        </p:spPr>
        <p:txBody>
          <a:bodyPr vert="horz" anchor="t">
            <a:normAutofit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b="1" dirty="0" smtClean="0">
                <a:solidFill>
                  <a:srgbClr val="FF0000"/>
                </a:solidFill>
                <a:effectLst/>
                <a:latin typeface="Times New Roman" pitchFamily="18" charset="0"/>
              </a:rPr>
              <a:t>Работа силы тяжести.</a:t>
            </a:r>
            <a:r>
              <a:rPr lang="ru-RU" sz="3200" b="1" dirty="0" smtClean="0">
                <a:solidFill>
                  <a:srgbClr val="FFFF00"/>
                </a:solidFill>
                <a:effectLst/>
                <a:latin typeface="Times New Roman" pitchFamily="18" charset="0"/>
              </a:rPr>
              <a:t/>
            </a:r>
            <a:br>
              <a:rPr lang="ru-RU" sz="3200" b="1" dirty="0" smtClean="0">
                <a:solidFill>
                  <a:srgbClr val="FFFF00"/>
                </a:solidFill>
                <a:effectLst/>
                <a:latin typeface="Times New Roman" pitchFamily="18" charset="0"/>
              </a:rPr>
            </a:br>
            <a:r>
              <a:rPr lang="ru-RU" sz="3200" b="1" dirty="0" smtClean="0">
                <a:effectLst/>
                <a:latin typeface="Times New Roman" pitchFamily="18" charset="0"/>
              </a:rPr>
              <a:t>а) если тело движется вверх, то А&lt;0.</a:t>
            </a:r>
            <a:br>
              <a:rPr lang="ru-RU" sz="3200" b="1" dirty="0" smtClean="0">
                <a:effectLst/>
                <a:latin typeface="Times New Roman" pitchFamily="18" charset="0"/>
              </a:rPr>
            </a:br>
            <a:r>
              <a:rPr lang="ru-RU" sz="3200" b="1" dirty="0" smtClean="0">
                <a:effectLst/>
                <a:latin typeface="Times New Roman" pitchFamily="18" charset="0"/>
              </a:rPr>
              <a:t>б) если тело движется вниз, то А&gt;0.</a:t>
            </a:r>
            <a:r>
              <a:rPr lang="ru-RU" sz="3200" b="1" dirty="0" smtClean="0">
                <a:latin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</a:rPr>
            </a:br>
            <a:endParaRPr lang="ru-RU" sz="3200" b="1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5971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17"/>
          <p:cNvGrpSpPr>
            <a:grpSpLocks/>
          </p:cNvGrpSpPr>
          <p:nvPr/>
        </p:nvGrpSpPr>
        <p:grpSpPr bwMode="auto">
          <a:xfrm>
            <a:off x="-1588" y="0"/>
            <a:ext cx="9145588" cy="6858000"/>
            <a:chOff x="141293" y="-24"/>
            <a:chExt cx="8931301" cy="6643710"/>
          </a:xfrm>
        </p:grpSpPr>
        <p:sp>
          <p:nvSpPr>
            <p:cNvPr id="8" name="Rectangle 6"/>
            <p:cNvSpPr>
              <a:spLocks noChangeArrowheads="1" noChangeShapeType="1"/>
            </p:cNvSpPr>
            <p:nvPr/>
          </p:nvSpPr>
          <p:spPr bwMode="auto">
            <a:xfrm rot="10800000" flipH="1">
              <a:off x="9001280" y="429049"/>
              <a:ext cx="71314" cy="600087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9" name="Группа 5"/>
            <p:cNvGrpSpPr>
              <a:grpSpLocks/>
            </p:cNvGrpSpPr>
            <p:nvPr/>
          </p:nvGrpSpPr>
          <p:grpSpPr bwMode="auto">
            <a:xfrm>
              <a:off x="141293" y="-24"/>
              <a:ext cx="8931301" cy="429073"/>
              <a:chOff x="284460" y="142852"/>
              <a:chExt cx="7254620" cy="479923"/>
            </a:xfrm>
          </p:grpSpPr>
          <p:sp>
            <p:nvSpPr>
              <p:cNvPr id="12" name="Rectangle 2"/>
              <p:cNvSpPr>
                <a:spLocks noChangeArrowheads="1" noChangeShapeType="1"/>
              </p:cNvSpPr>
              <p:nvPr/>
            </p:nvSpPr>
            <p:spPr bwMode="auto">
              <a:xfrm>
                <a:off x="285720" y="142852"/>
                <a:ext cx="6645136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algn="ctr">
                  <a:defRPr/>
                </a:pPr>
                <a:endParaRPr lang="ru-RU" sz="2800" b="1" dirty="0">
                  <a:latin typeface="Arial Black" pitchFamily="34" charset="0"/>
                </a:endParaRPr>
              </a:p>
            </p:txBody>
          </p:sp>
          <p:sp>
            <p:nvSpPr>
              <p:cNvPr id="13" name="Rectangle 3"/>
              <p:cNvSpPr>
                <a:spLocks noChangeArrowheads="1" noChangeShapeType="1"/>
              </p:cNvSpPr>
              <p:nvPr/>
            </p:nvSpPr>
            <p:spPr bwMode="auto">
              <a:xfrm>
                <a:off x="6929596" y="142852"/>
                <a:ext cx="609484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4" name="Rectangle 2"/>
              <p:cNvSpPr>
                <a:spLocks noChangeArrowheads="1" noChangeShapeType="1"/>
              </p:cNvSpPr>
              <p:nvPr/>
            </p:nvSpPr>
            <p:spPr bwMode="auto">
              <a:xfrm>
                <a:off x="284460" y="142852"/>
                <a:ext cx="6645136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algn="ctr">
                  <a:defRPr/>
                </a:pPr>
                <a:endParaRPr lang="ru-RU" sz="2800" b="1" dirty="0">
                  <a:latin typeface="Arial Black" pitchFamily="34" charset="0"/>
                </a:endParaRPr>
              </a:p>
            </p:txBody>
          </p:sp>
        </p:grpSp>
        <p:sp>
          <p:nvSpPr>
            <p:cNvPr id="10" name="Rectangle 6"/>
            <p:cNvSpPr>
              <a:spLocks noChangeArrowheads="1" noChangeShapeType="1"/>
            </p:cNvSpPr>
            <p:nvPr/>
          </p:nvSpPr>
          <p:spPr bwMode="auto">
            <a:xfrm>
              <a:off x="142844" y="429049"/>
              <a:ext cx="71314" cy="600087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Rectangle 9"/>
            <p:cNvSpPr>
              <a:spLocks noChangeArrowheads="1" noChangeShapeType="1"/>
            </p:cNvSpPr>
            <p:nvPr/>
          </p:nvSpPr>
          <p:spPr bwMode="auto">
            <a:xfrm>
              <a:off x="142844" y="6429919"/>
              <a:ext cx="8929750" cy="21376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37" y="442912"/>
            <a:ext cx="8982737" cy="619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Аудио_0001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897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86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17"/>
          <p:cNvGrpSpPr>
            <a:grpSpLocks/>
          </p:cNvGrpSpPr>
          <p:nvPr/>
        </p:nvGrpSpPr>
        <p:grpSpPr bwMode="auto">
          <a:xfrm>
            <a:off x="-1588" y="0"/>
            <a:ext cx="9145588" cy="6858000"/>
            <a:chOff x="141293" y="-24"/>
            <a:chExt cx="8931301" cy="6643710"/>
          </a:xfrm>
        </p:grpSpPr>
        <p:sp>
          <p:nvSpPr>
            <p:cNvPr id="8" name="Rectangle 6"/>
            <p:cNvSpPr>
              <a:spLocks noChangeArrowheads="1" noChangeShapeType="1"/>
            </p:cNvSpPr>
            <p:nvPr/>
          </p:nvSpPr>
          <p:spPr bwMode="auto">
            <a:xfrm rot="10800000" flipH="1">
              <a:off x="9001280" y="429049"/>
              <a:ext cx="71314" cy="600087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9" name="Группа 5"/>
            <p:cNvGrpSpPr>
              <a:grpSpLocks/>
            </p:cNvGrpSpPr>
            <p:nvPr/>
          </p:nvGrpSpPr>
          <p:grpSpPr bwMode="auto">
            <a:xfrm>
              <a:off x="141293" y="-24"/>
              <a:ext cx="8931301" cy="429073"/>
              <a:chOff x="284460" y="142852"/>
              <a:chExt cx="7254620" cy="479923"/>
            </a:xfrm>
          </p:grpSpPr>
          <p:sp>
            <p:nvSpPr>
              <p:cNvPr id="12" name="Rectangle 2"/>
              <p:cNvSpPr>
                <a:spLocks noChangeArrowheads="1" noChangeShapeType="1"/>
              </p:cNvSpPr>
              <p:nvPr/>
            </p:nvSpPr>
            <p:spPr bwMode="auto">
              <a:xfrm>
                <a:off x="285720" y="142852"/>
                <a:ext cx="6645136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algn="ctr">
                  <a:defRPr/>
                </a:pPr>
                <a:endParaRPr lang="ru-RU" sz="2800" b="1" dirty="0">
                  <a:latin typeface="Arial Black" pitchFamily="34" charset="0"/>
                </a:endParaRPr>
              </a:p>
            </p:txBody>
          </p:sp>
          <p:sp>
            <p:nvSpPr>
              <p:cNvPr id="13" name="Rectangle 3"/>
              <p:cNvSpPr>
                <a:spLocks noChangeArrowheads="1" noChangeShapeType="1"/>
              </p:cNvSpPr>
              <p:nvPr/>
            </p:nvSpPr>
            <p:spPr bwMode="auto">
              <a:xfrm>
                <a:off x="6929596" y="142852"/>
                <a:ext cx="609484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4" name="Rectangle 2"/>
              <p:cNvSpPr>
                <a:spLocks noChangeArrowheads="1" noChangeShapeType="1"/>
              </p:cNvSpPr>
              <p:nvPr/>
            </p:nvSpPr>
            <p:spPr bwMode="auto">
              <a:xfrm>
                <a:off x="284460" y="142852"/>
                <a:ext cx="6645136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algn="ctr">
                  <a:defRPr/>
                </a:pPr>
                <a:endParaRPr lang="ru-RU" sz="2800" b="1" dirty="0">
                  <a:latin typeface="Arial Black" pitchFamily="34" charset="0"/>
                </a:endParaRPr>
              </a:p>
            </p:txBody>
          </p:sp>
        </p:grpSp>
        <p:sp>
          <p:nvSpPr>
            <p:cNvPr id="10" name="Rectangle 6"/>
            <p:cNvSpPr>
              <a:spLocks noChangeArrowheads="1" noChangeShapeType="1"/>
            </p:cNvSpPr>
            <p:nvPr/>
          </p:nvSpPr>
          <p:spPr bwMode="auto">
            <a:xfrm>
              <a:off x="142844" y="429049"/>
              <a:ext cx="71314" cy="600087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Rectangle 9"/>
            <p:cNvSpPr>
              <a:spLocks noChangeArrowheads="1" noChangeShapeType="1"/>
            </p:cNvSpPr>
            <p:nvPr/>
          </p:nvSpPr>
          <p:spPr bwMode="auto">
            <a:xfrm>
              <a:off x="142844" y="6429919"/>
              <a:ext cx="8929750" cy="21376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" name="Прямоугольник 1"/>
          <p:cNvSpPr/>
          <p:nvPr/>
        </p:nvSpPr>
        <p:spPr>
          <a:xfrm rot="21295224">
            <a:off x="787708" y="1384465"/>
            <a:ext cx="7521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горы вскачь, а в гору хоть плачь</a:t>
            </a:r>
            <a:r>
              <a:rPr lang="ru-RU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 rot="607594">
            <a:off x="543574" y="3264960"/>
            <a:ext cx="8036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1" dirty="0">
                <a:solidFill>
                  <a:srgbClr val="0B21F5"/>
                </a:solidFill>
                <a:latin typeface="Times New Roman" pitchFamily="18" charset="0"/>
                <a:cs typeface="Times New Roman" pitchFamily="18" charset="0"/>
              </a:rPr>
              <a:t>Сверху легко бросать, попробуй-ка снизу?</a:t>
            </a:r>
          </a:p>
        </p:txBody>
      </p:sp>
      <p:sp>
        <p:nvSpPr>
          <p:cNvPr id="4" name="Прямоугольник 3"/>
          <p:cNvSpPr/>
          <p:nvPr/>
        </p:nvSpPr>
        <p:spPr>
          <a:xfrm rot="21118212">
            <a:off x="539552" y="4725144"/>
            <a:ext cx="83529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b="1" dirty="0">
                <a:solidFill>
                  <a:srgbClr val="650A03"/>
                </a:solidFill>
                <a:latin typeface="Times New Roman" pitchFamily="18" charset="0"/>
                <a:cs typeface="Times New Roman" pitchFamily="18" charset="0"/>
              </a:rPr>
              <a:t>В гору-то семеро тащат, а с горы и один столкнёт.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444093" y="417666"/>
            <a:ext cx="61986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Объясни пословицы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8457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17"/>
          <p:cNvGrpSpPr>
            <a:grpSpLocks/>
          </p:cNvGrpSpPr>
          <p:nvPr/>
        </p:nvGrpSpPr>
        <p:grpSpPr bwMode="auto">
          <a:xfrm>
            <a:off x="-1588" y="0"/>
            <a:ext cx="9145588" cy="6858000"/>
            <a:chOff x="141293" y="-24"/>
            <a:chExt cx="8931301" cy="6643710"/>
          </a:xfrm>
        </p:grpSpPr>
        <p:sp>
          <p:nvSpPr>
            <p:cNvPr id="8" name="Rectangle 6"/>
            <p:cNvSpPr>
              <a:spLocks noChangeArrowheads="1" noChangeShapeType="1"/>
            </p:cNvSpPr>
            <p:nvPr/>
          </p:nvSpPr>
          <p:spPr bwMode="auto">
            <a:xfrm rot="10800000" flipH="1">
              <a:off x="9001280" y="429049"/>
              <a:ext cx="71314" cy="600087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9" name="Группа 5"/>
            <p:cNvGrpSpPr>
              <a:grpSpLocks/>
            </p:cNvGrpSpPr>
            <p:nvPr/>
          </p:nvGrpSpPr>
          <p:grpSpPr bwMode="auto">
            <a:xfrm>
              <a:off x="141293" y="-24"/>
              <a:ext cx="8931301" cy="429073"/>
              <a:chOff x="284460" y="142852"/>
              <a:chExt cx="7254620" cy="479923"/>
            </a:xfrm>
          </p:grpSpPr>
          <p:sp>
            <p:nvSpPr>
              <p:cNvPr id="12" name="Rectangle 2"/>
              <p:cNvSpPr>
                <a:spLocks noChangeArrowheads="1" noChangeShapeType="1"/>
              </p:cNvSpPr>
              <p:nvPr/>
            </p:nvSpPr>
            <p:spPr bwMode="auto">
              <a:xfrm>
                <a:off x="285720" y="142852"/>
                <a:ext cx="6645136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algn="ctr">
                  <a:defRPr/>
                </a:pPr>
                <a:endParaRPr lang="ru-RU" sz="2800" b="1" dirty="0">
                  <a:latin typeface="Arial Black" pitchFamily="34" charset="0"/>
                </a:endParaRPr>
              </a:p>
            </p:txBody>
          </p:sp>
          <p:sp>
            <p:nvSpPr>
              <p:cNvPr id="13" name="Rectangle 3"/>
              <p:cNvSpPr>
                <a:spLocks noChangeArrowheads="1" noChangeShapeType="1"/>
              </p:cNvSpPr>
              <p:nvPr/>
            </p:nvSpPr>
            <p:spPr bwMode="auto">
              <a:xfrm>
                <a:off x="6929596" y="142852"/>
                <a:ext cx="609484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4" name="Rectangle 2"/>
              <p:cNvSpPr>
                <a:spLocks noChangeArrowheads="1" noChangeShapeType="1"/>
              </p:cNvSpPr>
              <p:nvPr/>
            </p:nvSpPr>
            <p:spPr bwMode="auto">
              <a:xfrm>
                <a:off x="284460" y="142852"/>
                <a:ext cx="6645136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algn="ctr">
                  <a:defRPr/>
                </a:pPr>
                <a:endParaRPr lang="ru-RU" sz="2800" b="1" dirty="0">
                  <a:latin typeface="Arial Black" pitchFamily="34" charset="0"/>
                </a:endParaRPr>
              </a:p>
            </p:txBody>
          </p:sp>
        </p:grpSp>
        <p:sp>
          <p:nvSpPr>
            <p:cNvPr id="10" name="Rectangle 6"/>
            <p:cNvSpPr>
              <a:spLocks noChangeArrowheads="1" noChangeShapeType="1"/>
            </p:cNvSpPr>
            <p:nvPr/>
          </p:nvSpPr>
          <p:spPr bwMode="auto">
            <a:xfrm>
              <a:off x="142844" y="429049"/>
              <a:ext cx="71314" cy="600087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Rectangle 9"/>
            <p:cNvSpPr>
              <a:spLocks noChangeArrowheads="1" noChangeShapeType="1"/>
            </p:cNvSpPr>
            <p:nvPr/>
          </p:nvSpPr>
          <p:spPr bwMode="auto">
            <a:xfrm>
              <a:off x="142844" y="6429919"/>
              <a:ext cx="8929750" cy="21376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1907704" y="908720"/>
            <a:ext cx="49584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Отгадай загадку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2060848"/>
            <a:ext cx="655272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Я великан: вон ту громадную, 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Многопудовую плиту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Я, словно плитку шоколадную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Вмиг поднимаю в высоту.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418450" y="4365104"/>
            <a:ext cx="53238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Подъёмный кран</a:t>
            </a:r>
          </a:p>
        </p:txBody>
      </p:sp>
    </p:spTree>
    <p:extLst>
      <p:ext uri="{BB962C8B-B14F-4D97-AF65-F5344CB8AC3E}">
        <p14:creationId xmlns:p14="http://schemas.microsoft.com/office/powerpoint/2010/main" val="911626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17"/>
          <p:cNvGrpSpPr>
            <a:grpSpLocks/>
          </p:cNvGrpSpPr>
          <p:nvPr/>
        </p:nvGrpSpPr>
        <p:grpSpPr bwMode="auto">
          <a:xfrm>
            <a:off x="-1588" y="0"/>
            <a:ext cx="9145588" cy="6858000"/>
            <a:chOff x="141293" y="-24"/>
            <a:chExt cx="8931301" cy="6643710"/>
          </a:xfrm>
        </p:grpSpPr>
        <p:sp>
          <p:nvSpPr>
            <p:cNvPr id="8" name="Rectangle 6"/>
            <p:cNvSpPr>
              <a:spLocks noChangeArrowheads="1" noChangeShapeType="1"/>
            </p:cNvSpPr>
            <p:nvPr/>
          </p:nvSpPr>
          <p:spPr bwMode="auto">
            <a:xfrm rot="10800000" flipH="1">
              <a:off x="9001280" y="429049"/>
              <a:ext cx="71314" cy="600087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9" name="Группа 5"/>
            <p:cNvGrpSpPr>
              <a:grpSpLocks/>
            </p:cNvGrpSpPr>
            <p:nvPr/>
          </p:nvGrpSpPr>
          <p:grpSpPr bwMode="auto">
            <a:xfrm>
              <a:off x="141293" y="-24"/>
              <a:ext cx="8931301" cy="429073"/>
              <a:chOff x="284460" y="142852"/>
              <a:chExt cx="7254620" cy="479923"/>
            </a:xfrm>
          </p:grpSpPr>
          <p:sp>
            <p:nvSpPr>
              <p:cNvPr id="12" name="Rectangle 2"/>
              <p:cNvSpPr>
                <a:spLocks noChangeArrowheads="1" noChangeShapeType="1"/>
              </p:cNvSpPr>
              <p:nvPr/>
            </p:nvSpPr>
            <p:spPr bwMode="auto">
              <a:xfrm>
                <a:off x="285720" y="142852"/>
                <a:ext cx="6645136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algn="ctr">
                  <a:defRPr/>
                </a:pPr>
                <a:endParaRPr lang="ru-RU" sz="2800" b="1" dirty="0">
                  <a:latin typeface="Arial Black" pitchFamily="34" charset="0"/>
                </a:endParaRPr>
              </a:p>
            </p:txBody>
          </p:sp>
          <p:sp>
            <p:nvSpPr>
              <p:cNvPr id="13" name="Rectangle 3"/>
              <p:cNvSpPr>
                <a:spLocks noChangeArrowheads="1" noChangeShapeType="1"/>
              </p:cNvSpPr>
              <p:nvPr/>
            </p:nvSpPr>
            <p:spPr bwMode="auto">
              <a:xfrm>
                <a:off x="6929596" y="142852"/>
                <a:ext cx="609484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4" name="Rectangle 2"/>
              <p:cNvSpPr>
                <a:spLocks noChangeArrowheads="1" noChangeShapeType="1"/>
              </p:cNvSpPr>
              <p:nvPr/>
            </p:nvSpPr>
            <p:spPr bwMode="auto">
              <a:xfrm>
                <a:off x="284460" y="142852"/>
                <a:ext cx="6645136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algn="ctr">
                  <a:defRPr/>
                </a:pPr>
                <a:endParaRPr lang="ru-RU" sz="2800" b="1" dirty="0">
                  <a:latin typeface="Arial Black" pitchFamily="34" charset="0"/>
                </a:endParaRPr>
              </a:p>
            </p:txBody>
          </p:sp>
        </p:grpSp>
        <p:sp>
          <p:nvSpPr>
            <p:cNvPr id="10" name="Rectangle 6"/>
            <p:cNvSpPr>
              <a:spLocks noChangeArrowheads="1" noChangeShapeType="1"/>
            </p:cNvSpPr>
            <p:nvPr/>
          </p:nvSpPr>
          <p:spPr bwMode="auto">
            <a:xfrm>
              <a:off x="142844" y="429049"/>
              <a:ext cx="71314" cy="600087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Rectangle 9"/>
            <p:cNvSpPr>
              <a:spLocks noChangeArrowheads="1" noChangeShapeType="1"/>
            </p:cNvSpPr>
            <p:nvPr/>
          </p:nvSpPr>
          <p:spPr bwMode="auto">
            <a:xfrm>
              <a:off x="142844" y="6429919"/>
              <a:ext cx="8929750" cy="21376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489087" y="980728"/>
            <a:ext cx="81658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Басня «Мартышка и очки»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89087" y="1980309"/>
            <a:ext cx="727280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вспомнить и ответить на вопрос: «Можно ли «возню» мартышки с очками назвать механической работой?»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1891" y="3524682"/>
            <a:ext cx="5173390" cy="3112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799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17"/>
          <p:cNvGrpSpPr>
            <a:grpSpLocks/>
          </p:cNvGrpSpPr>
          <p:nvPr/>
        </p:nvGrpSpPr>
        <p:grpSpPr bwMode="auto">
          <a:xfrm>
            <a:off x="-1588" y="0"/>
            <a:ext cx="9145588" cy="6858000"/>
            <a:chOff x="141293" y="-24"/>
            <a:chExt cx="8931301" cy="6643710"/>
          </a:xfrm>
        </p:grpSpPr>
        <p:sp>
          <p:nvSpPr>
            <p:cNvPr id="8" name="Rectangle 6"/>
            <p:cNvSpPr>
              <a:spLocks noChangeArrowheads="1" noChangeShapeType="1"/>
            </p:cNvSpPr>
            <p:nvPr/>
          </p:nvSpPr>
          <p:spPr bwMode="auto">
            <a:xfrm rot="10800000" flipH="1">
              <a:off x="9001280" y="429049"/>
              <a:ext cx="71314" cy="600087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9" name="Группа 5"/>
            <p:cNvGrpSpPr>
              <a:grpSpLocks/>
            </p:cNvGrpSpPr>
            <p:nvPr/>
          </p:nvGrpSpPr>
          <p:grpSpPr bwMode="auto">
            <a:xfrm>
              <a:off x="141293" y="-24"/>
              <a:ext cx="8931301" cy="429073"/>
              <a:chOff x="284460" y="142852"/>
              <a:chExt cx="7254620" cy="479923"/>
            </a:xfrm>
          </p:grpSpPr>
          <p:sp>
            <p:nvSpPr>
              <p:cNvPr id="12" name="Rectangle 2"/>
              <p:cNvSpPr>
                <a:spLocks noChangeArrowheads="1" noChangeShapeType="1"/>
              </p:cNvSpPr>
              <p:nvPr/>
            </p:nvSpPr>
            <p:spPr bwMode="auto">
              <a:xfrm>
                <a:off x="285720" y="142852"/>
                <a:ext cx="6645136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algn="ctr">
                  <a:defRPr/>
                </a:pPr>
                <a:endParaRPr lang="ru-RU" sz="2800" b="1" dirty="0">
                  <a:latin typeface="Arial Black" pitchFamily="34" charset="0"/>
                </a:endParaRPr>
              </a:p>
            </p:txBody>
          </p:sp>
          <p:sp>
            <p:nvSpPr>
              <p:cNvPr id="13" name="Rectangle 3"/>
              <p:cNvSpPr>
                <a:spLocks noChangeArrowheads="1" noChangeShapeType="1"/>
              </p:cNvSpPr>
              <p:nvPr/>
            </p:nvSpPr>
            <p:spPr bwMode="auto">
              <a:xfrm>
                <a:off x="6929596" y="142852"/>
                <a:ext cx="609484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4" name="Rectangle 2"/>
              <p:cNvSpPr>
                <a:spLocks noChangeArrowheads="1" noChangeShapeType="1"/>
              </p:cNvSpPr>
              <p:nvPr/>
            </p:nvSpPr>
            <p:spPr bwMode="auto">
              <a:xfrm>
                <a:off x="284460" y="142852"/>
                <a:ext cx="6645136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algn="ctr">
                  <a:defRPr/>
                </a:pPr>
                <a:endParaRPr lang="ru-RU" sz="2800" b="1" dirty="0">
                  <a:latin typeface="Arial Black" pitchFamily="34" charset="0"/>
                </a:endParaRPr>
              </a:p>
            </p:txBody>
          </p:sp>
        </p:grpSp>
        <p:sp>
          <p:nvSpPr>
            <p:cNvPr id="10" name="Rectangle 6"/>
            <p:cNvSpPr>
              <a:spLocks noChangeArrowheads="1" noChangeShapeType="1"/>
            </p:cNvSpPr>
            <p:nvPr/>
          </p:nvSpPr>
          <p:spPr bwMode="auto">
            <a:xfrm>
              <a:off x="142844" y="429049"/>
              <a:ext cx="71314" cy="600087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Rectangle 9"/>
            <p:cNvSpPr>
              <a:spLocks noChangeArrowheads="1" noChangeShapeType="1"/>
            </p:cNvSpPr>
            <p:nvPr/>
          </p:nvSpPr>
          <p:spPr bwMode="auto">
            <a:xfrm>
              <a:off x="142844" y="6429919"/>
              <a:ext cx="8929750" cy="21376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108744"/>
            <a:ext cx="9108504" cy="6716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31160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17"/>
          <p:cNvGrpSpPr>
            <a:grpSpLocks/>
          </p:cNvGrpSpPr>
          <p:nvPr/>
        </p:nvGrpSpPr>
        <p:grpSpPr bwMode="auto">
          <a:xfrm>
            <a:off x="-1588" y="0"/>
            <a:ext cx="9145588" cy="6858000"/>
            <a:chOff x="141293" y="-24"/>
            <a:chExt cx="8931301" cy="6643710"/>
          </a:xfrm>
        </p:grpSpPr>
        <p:sp>
          <p:nvSpPr>
            <p:cNvPr id="8" name="Rectangle 6"/>
            <p:cNvSpPr>
              <a:spLocks noChangeArrowheads="1" noChangeShapeType="1"/>
            </p:cNvSpPr>
            <p:nvPr/>
          </p:nvSpPr>
          <p:spPr bwMode="auto">
            <a:xfrm rot="10800000" flipH="1">
              <a:off x="9001280" y="429049"/>
              <a:ext cx="71314" cy="600087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9" name="Группа 5"/>
            <p:cNvGrpSpPr>
              <a:grpSpLocks/>
            </p:cNvGrpSpPr>
            <p:nvPr/>
          </p:nvGrpSpPr>
          <p:grpSpPr bwMode="auto">
            <a:xfrm>
              <a:off x="141293" y="-24"/>
              <a:ext cx="8931301" cy="429073"/>
              <a:chOff x="284460" y="142852"/>
              <a:chExt cx="7254620" cy="479923"/>
            </a:xfrm>
          </p:grpSpPr>
          <p:sp>
            <p:nvSpPr>
              <p:cNvPr id="12" name="Rectangle 2"/>
              <p:cNvSpPr>
                <a:spLocks noChangeArrowheads="1" noChangeShapeType="1"/>
              </p:cNvSpPr>
              <p:nvPr/>
            </p:nvSpPr>
            <p:spPr bwMode="auto">
              <a:xfrm>
                <a:off x="285720" y="142852"/>
                <a:ext cx="6645136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algn="ctr">
                  <a:defRPr/>
                </a:pPr>
                <a:endParaRPr lang="ru-RU" sz="2800" b="1" dirty="0">
                  <a:latin typeface="Arial Black" pitchFamily="34" charset="0"/>
                </a:endParaRPr>
              </a:p>
            </p:txBody>
          </p:sp>
          <p:sp>
            <p:nvSpPr>
              <p:cNvPr id="13" name="Rectangle 3"/>
              <p:cNvSpPr>
                <a:spLocks noChangeArrowheads="1" noChangeShapeType="1"/>
              </p:cNvSpPr>
              <p:nvPr/>
            </p:nvSpPr>
            <p:spPr bwMode="auto">
              <a:xfrm>
                <a:off x="6929596" y="142852"/>
                <a:ext cx="609484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4" name="Rectangle 2"/>
              <p:cNvSpPr>
                <a:spLocks noChangeArrowheads="1" noChangeShapeType="1"/>
              </p:cNvSpPr>
              <p:nvPr/>
            </p:nvSpPr>
            <p:spPr bwMode="auto">
              <a:xfrm>
                <a:off x="284460" y="142852"/>
                <a:ext cx="6645136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algn="ctr">
                  <a:defRPr/>
                </a:pPr>
                <a:endParaRPr lang="ru-RU" sz="2800" b="1" dirty="0">
                  <a:latin typeface="Arial Black" pitchFamily="34" charset="0"/>
                </a:endParaRPr>
              </a:p>
            </p:txBody>
          </p:sp>
        </p:grpSp>
        <p:sp>
          <p:nvSpPr>
            <p:cNvPr id="10" name="Rectangle 6"/>
            <p:cNvSpPr>
              <a:spLocks noChangeArrowheads="1" noChangeShapeType="1"/>
            </p:cNvSpPr>
            <p:nvPr/>
          </p:nvSpPr>
          <p:spPr bwMode="auto">
            <a:xfrm>
              <a:off x="142844" y="429049"/>
              <a:ext cx="71314" cy="600087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Rectangle 9"/>
            <p:cNvSpPr>
              <a:spLocks noChangeArrowheads="1" noChangeShapeType="1"/>
            </p:cNvSpPr>
            <p:nvPr/>
          </p:nvSpPr>
          <p:spPr bwMode="auto">
            <a:xfrm>
              <a:off x="142844" y="6429919"/>
              <a:ext cx="8929750" cy="21376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108744"/>
            <a:ext cx="9108504" cy="6716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Чайковский Времена года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741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04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17"/>
          <p:cNvGrpSpPr>
            <a:grpSpLocks/>
          </p:cNvGrpSpPr>
          <p:nvPr/>
        </p:nvGrpSpPr>
        <p:grpSpPr bwMode="auto">
          <a:xfrm>
            <a:off x="-1588" y="0"/>
            <a:ext cx="9145588" cy="6858000"/>
            <a:chOff x="141293" y="-24"/>
            <a:chExt cx="8931301" cy="6643710"/>
          </a:xfrm>
        </p:grpSpPr>
        <p:sp>
          <p:nvSpPr>
            <p:cNvPr id="8" name="Rectangle 6"/>
            <p:cNvSpPr>
              <a:spLocks noChangeArrowheads="1" noChangeShapeType="1"/>
            </p:cNvSpPr>
            <p:nvPr/>
          </p:nvSpPr>
          <p:spPr bwMode="auto">
            <a:xfrm rot="10800000" flipH="1">
              <a:off x="9001280" y="429049"/>
              <a:ext cx="71314" cy="600087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9" name="Группа 5"/>
            <p:cNvGrpSpPr>
              <a:grpSpLocks/>
            </p:cNvGrpSpPr>
            <p:nvPr/>
          </p:nvGrpSpPr>
          <p:grpSpPr bwMode="auto">
            <a:xfrm>
              <a:off x="141293" y="-24"/>
              <a:ext cx="8931301" cy="429073"/>
              <a:chOff x="284460" y="142852"/>
              <a:chExt cx="7254620" cy="479923"/>
            </a:xfrm>
          </p:grpSpPr>
          <p:sp>
            <p:nvSpPr>
              <p:cNvPr id="12" name="Rectangle 2"/>
              <p:cNvSpPr>
                <a:spLocks noChangeArrowheads="1" noChangeShapeType="1"/>
              </p:cNvSpPr>
              <p:nvPr/>
            </p:nvSpPr>
            <p:spPr bwMode="auto">
              <a:xfrm>
                <a:off x="285720" y="142852"/>
                <a:ext cx="6645136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algn="ctr">
                  <a:defRPr/>
                </a:pPr>
                <a:endParaRPr lang="ru-RU" sz="2800" b="1" dirty="0">
                  <a:latin typeface="Arial Black" pitchFamily="34" charset="0"/>
                </a:endParaRPr>
              </a:p>
            </p:txBody>
          </p:sp>
          <p:sp>
            <p:nvSpPr>
              <p:cNvPr id="13" name="Rectangle 3"/>
              <p:cNvSpPr>
                <a:spLocks noChangeArrowheads="1" noChangeShapeType="1"/>
              </p:cNvSpPr>
              <p:nvPr/>
            </p:nvSpPr>
            <p:spPr bwMode="auto">
              <a:xfrm>
                <a:off x="6929596" y="142852"/>
                <a:ext cx="609484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4" name="Rectangle 2"/>
              <p:cNvSpPr>
                <a:spLocks noChangeArrowheads="1" noChangeShapeType="1"/>
              </p:cNvSpPr>
              <p:nvPr/>
            </p:nvSpPr>
            <p:spPr bwMode="auto">
              <a:xfrm>
                <a:off x="284460" y="142852"/>
                <a:ext cx="6645136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algn="ctr">
                  <a:defRPr/>
                </a:pPr>
                <a:endParaRPr lang="ru-RU" sz="2800" b="1" dirty="0">
                  <a:latin typeface="Arial Black" pitchFamily="34" charset="0"/>
                </a:endParaRPr>
              </a:p>
            </p:txBody>
          </p:sp>
        </p:grpSp>
        <p:sp>
          <p:nvSpPr>
            <p:cNvPr id="10" name="Rectangle 6"/>
            <p:cNvSpPr>
              <a:spLocks noChangeArrowheads="1" noChangeShapeType="1"/>
            </p:cNvSpPr>
            <p:nvPr/>
          </p:nvSpPr>
          <p:spPr bwMode="auto">
            <a:xfrm>
              <a:off x="142844" y="429049"/>
              <a:ext cx="71314" cy="600087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Rectangle 9"/>
            <p:cNvSpPr>
              <a:spLocks noChangeArrowheads="1" noChangeShapeType="1"/>
            </p:cNvSpPr>
            <p:nvPr/>
          </p:nvSpPr>
          <p:spPr bwMode="auto">
            <a:xfrm>
              <a:off x="142844" y="6429919"/>
              <a:ext cx="8929750" cy="21376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1469777" y="980728"/>
            <a:ext cx="61815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Домашнее задание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5616" y="2564904"/>
            <a:ext cx="72616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§53,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работа в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Яклассе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15" descr="0_84c1d_1408ba0c_XL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76419" y="3072939"/>
            <a:ext cx="3655341" cy="3457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674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17"/>
          <p:cNvGrpSpPr>
            <a:grpSpLocks/>
          </p:cNvGrpSpPr>
          <p:nvPr/>
        </p:nvGrpSpPr>
        <p:grpSpPr bwMode="auto">
          <a:xfrm>
            <a:off x="-1588" y="0"/>
            <a:ext cx="9145588" cy="6858000"/>
            <a:chOff x="141293" y="-24"/>
            <a:chExt cx="8931301" cy="6643710"/>
          </a:xfrm>
        </p:grpSpPr>
        <p:sp>
          <p:nvSpPr>
            <p:cNvPr id="8" name="Rectangle 6"/>
            <p:cNvSpPr>
              <a:spLocks noChangeArrowheads="1" noChangeShapeType="1"/>
            </p:cNvSpPr>
            <p:nvPr/>
          </p:nvSpPr>
          <p:spPr bwMode="auto">
            <a:xfrm rot="10800000" flipH="1">
              <a:off x="9001280" y="429049"/>
              <a:ext cx="71314" cy="600087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9" name="Группа 5"/>
            <p:cNvGrpSpPr>
              <a:grpSpLocks/>
            </p:cNvGrpSpPr>
            <p:nvPr/>
          </p:nvGrpSpPr>
          <p:grpSpPr bwMode="auto">
            <a:xfrm>
              <a:off x="141293" y="-24"/>
              <a:ext cx="8931301" cy="429073"/>
              <a:chOff x="284460" y="142852"/>
              <a:chExt cx="7254620" cy="479923"/>
            </a:xfrm>
          </p:grpSpPr>
          <p:sp>
            <p:nvSpPr>
              <p:cNvPr id="12" name="Rectangle 2"/>
              <p:cNvSpPr>
                <a:spLocks noChangeArrowheads="1" noChangeShapeType="1"/>
              </p:cNvSpPr>
              <p:nvPr/>
            </p:nvSpPr>
            <p:spPr bwMode="auto">
              <a:xfrm>
                <a:off x="285720" y="142852"/>
                <a:ext cx="6645136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algn="ctr">
                  <a:defRPr/>
                </a:pPr>
                <a:endParaRPr lang="ru-RU" sz="2800" b="1" dirty="0">
                  <a:latin typeface="Arial Black" pitchFamily="34" charset="0"/>
                </a:endParaRPr>
              </a:p>
            </p:txBody>
          </p:sp>
          <p:sp>
            <p:nvSpPr>
              <p:cNvPr id="13" name="Rectangle 3"/>
              <p:cNvSpPr>
                <a:spLocks noChangeArrowheads="1" noChangeShapeType="1"/>
              </p:cNvSpPr>
              <p:nvPr/>
            </p:nvSpPr>
            <p:spPr bwMode="auto">
              <a:xfrm>
                <a:off x="6929596" y="142852"/>
                <a:ext cx="609484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4" name="Rectangle 2"/>
              <p:cNvSpPr>
                <a:spLocks noChangeArrowheads="1" noChangeShapeType="1"/>
              </p:cNvSpPr>
              <p:nvPr/>
            </p:nvSpPr>
            <p:spPr bwMode="auto">
              <a:xfrm>
                <a:off x="284460" y="142852"/>
                <a:ext cx="6645136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algn="ctr">
                  <a:defRPr/>
                </a:pPr>
                <a:endParaRPr lang="ru-RU" sz="2800" b="1" dirty="0">
                  <a:latin typeface="Arial Black" pitchFamily="34" charset="0"/>
                </a:endParaRPr>
              </a:p>
            </p:txBody>
          </p:sp>
        </p:grpSp>
        <p:sp>
          <p:nvSpPr>
            <p:cNvPr id="10" name="Rectangle 6"/>
            <p:cNvSpPr>
              <a:spLocks noChangeArrowheads="1" noChangeShapeType="1"/>
            </p:cNvSpPr>
            <p:nvPr/>
          </p:nvSpPr>
          <p:spPr bwMode="auto">
            <a:xfrm>
              <a:off x="142844" y="429049"/>
              <a:ext cx="71314" cy="600087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Rectangle 9"/>
            <p:cNvSpPr>
              <a:spLocks noChangeArrowheads="1" noChangeShapeType="1"/>
            </p:cNvSpPr>
            <p:nvPr/>
          </p:nvSpPr>
          <p:spPr bwMode="auto">
            <a:xfrm>
              <a:off x="142844" y="6429919"/>
              <a:ext cx="8929750" cy="21376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1664571" y="-280362"/>
            <a:ext cx="5816464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cap="none" spc="0" dirty="0" smtClean="0">
                <a:ln w="1143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8800" b="1" cap="none" spc="0" dirty="0" smtClean="0">
                <a:ln w="11430"/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8800" b="1" cap="none" spc="0" dirty="0" smtClean="0">
                <a:ln w="11430"/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sz="8800" b="1" cap="none" spc="0" dirty="0" smtClean="0">
                <a:ln w="11430"/>
                <a:solidFill>
                  <a:srgbClr val="0B21F5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8800" b="1" cap="none" spc="0" dirty="0" smtClean="0">
                <a:ln w="11430"/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8800" b="1" cap="none" spc="0" dirty="0" smtClean="0">
                <a:ln w="11430"/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8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8800" b="1" cap="none" spc="0" dirty="0" smtClean="0">
                <a:ln w="1143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8800" b="1" cap="none" spc="0" dirty="0" smtClean="0">
                <a:ln w="11430"/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6" name="Рисунок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8" y="2795588"/>
            <a:ext cx="2286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Рисунок 3" descr="MCj04280650000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6963" y="866775"/>
            <a:ext cx="287337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Рисунок 4" descr="MCj04404280000[1]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338" y="3009900"/>
            <a:ext cx="2300287" cy="242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Рисунок 5" descr="MCj04298270000[1]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8900" y="723900"/>
            <a:ext cx="2241550" cy="278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17"/>
          <p:cNvSpPr txBox="1">
            <a:spLocks noChangeArrowheads="1"/>
          </p:cNvSpPr>
          <p:nvPr/>
        </p:nvSpPr>
        <p:spPr bwMode="auto">
          <a:xfrm>
            <a:off x="2795588" y="3009900"/>
            <a:ext cx="21431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sz="3600" b="1">
                <a:latin typeface="Calibri" pitchFamily="34" charset="0"/>
              </a:rPr>
              <a:t>СУПЕР</a:t>
            </a:r>
          </a:p>
        </p:txBody>
      </p:sp>
      <p:sp>
        <p:nvSpPr>
          <p:cNvPr id="21" name="TextBox 18"/>
          <p:cNvSpPr txBox="1">
            <a:spLocks noChangeArrowheads="1"/>
          </p:cNvSpPr>
          <p:nvPr/>
        </p:nvSpPr>
        <p:spPr bwMode="auto">
          <a:xfrm>
            <a:off x="6724650" y="3509963"/>
            <a:ext cx="21431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sz="3600" b="1">
                <a:latin typeface="Calibri" pitchFamily="34" charset="0"/>
              </a:rPr>
              <a:t>ХОРОШО</a:t>
            </a:r>
          </a:p>
        </p:txBody>
      </p:sp>
      <p:sp>
        <p:nvSpPr>
          <p:cNvPr id="22" name="TextBox 19"/>
          <p:cNvSpPr txBox="1">
            <a:spLocks noChangeArrowheads="1"/>
          </p:cNvSpPr>
          <p:nvPr/>
        </p:nvSpPr>
        <p:spPr bwMode="auto">
          <a:xfrm>
            <a:off x="509588" y="4938713"/>
            <a:ext cx="29289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sz="3600" b="1">
                <a:latin typeface="Calibri" pitchFamily="34" charset="0"/>
              </a:rPr>
              <a:t>НОРМАЛЬНО</a:t>
            </a:r>
          </a:p>
        </p:txBody>
      </p:sp>
      <p:sp>
        <p:nvSpPr>
          <p:cNvPr id="23" name="TextBox 20"/>
          <p:cNvSpPr txBox="1">
            <a:spLocks noChangeArrowheads="1"/>
          </p:cNvSpPr>
          <p:nvPr/>
        </p:nvSpPr>
        <p:spPr bwMode="auto">
          <a:xfrm>
            <a:off x="4010025" y="5367338"/>
            <a:ext cx="29289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sz="3600" b="1">
                <a:latin typeface="Calibri" pitchFamily="34" charset="0"/>
              </a:rPr>
              <a:t>ВОЗЬМУ СЕБЕ НАЗАМЕТКУ</a:t>
            </a:r>
          </a:p>
        </p:txBody>
      </p:sp>
    </p:spTree>
    <p:extLst>
      <p:ext uri="{BB962C8B-B14F-4D97-AF65-F5344CB8AC3E}">
        <p14:creationId xmlns:p14="http://schemas.microsoft.com/office/powerpoint/2010/main" val="1666545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17"/>
          <p:cNvGrpSpPr>
            <a:grpSpLocks/>
          </p:cNvGrpSpPr>
          <p:nvPr/>
        </p:nvGrpSpPr>
        <p:grpSpPr bwMode="auto">
          <a:xfrm>
            <a:off x="-1588" y="0"/>
            <a:ext cx="9145588" cy="6858000"/>
            <a:chOff x="141293" y="-24"/>
            <a:chExt cx="8931301" cy="6643710"/>
          </a:xfrm>
        </p:grpSpPr>
        <p:sp>
          <p:nvSpPr>
            <p:cNvPr id="8" name="Rectangle 6"/>
            <p:cNvSpPr>
              <a:spLocks noChangeArrowheads="1" noChangeShapeType="1"/>
            </p:cNvSpPr>
            <p:nvPr/>
          </p:nvSpPr>
          <p:spPr bwMode="auto">
            <a:xfrm rot="10800000" flipH="1">
              <a:off x="9001280" y="429049"/>
              <a:ext cx="71314" cy="600087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9" name="Группа 5"/>
            <p:cNvGrpSpPr>
              <a:grpSpLocks/>
            </p:cNvGrpSpPr>
            <p:nvPr/>
          </p:nvGrpSpPr>
          <p:grpSpPr bwMode="auto">
            <a:xfrm>
              <a:off x="141293" y="-24"/>
              <a:ext cx="8931301" cy="429073"/>
              <a:chOff x="284460" y="142852"/>
              <a:chExt cx="7254620" cy="479923"/>
            </a:xfrm>
          </p:grpSpPr>
          <p:sp>
            <p:nvSpPr>
              <p:cNvPr id="12" name="Rectangle 2"/>
              <p:cNvSpPr>
                <a:spLocks noChangeArrowheads="1" noChangeShapeType="1"/>
              </p:cNvSpPr>
              <p:nvPr/>
            </p:nvSpPr>
            <p:spPr bwMode="auto">
              <a:xfrm>
                <a:off x="285720" y="142852"/>
                <a:ext cx="6645136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algn="ctr">
                  <a:defRPr/>
                </a:pPr>
                <a:endParaRPr lang="ru-RU" sz="2800" b="1" dirty="0">
                  <a:latin typeface="Arial Black" pitchFamily="34" charset="0"/>
                </a:endParaRPr>
              </a:p>
            </p:txBody>
          </p:sp>
          <p:sp>
            <p:nvSpPr>
              <p:cNvPr id="13" name="Rectangle 3"/>
              <p:cNvSpPr>
                <a:spLocks noChangeArrowheads="1" noChangeShapeType="1"/>
              </p:cNvSpPr>
              <p:nvPr/>
            </p:nvSpPr>
            <p:spPr bwMode="auto">
              <a:xfrm>
                <a:off x="6929596" y="142852"/>
                <a:ext cx="609484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4" name="Rectangle 2"/>
              <p:cNvSpPr>
                <a:spLocks noChangeArrowheads="1" noChangeShapeType="1"/>
              </p:cNvSpPr>
              <p:nvPr/>
            </p:nvSpPr>
            <p:spPr bwMode="auto">
              <a:xfrm>
                <a:off x="284460" y="142852"/>
                <a:ext cx="6645136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algn="ctr">
                  <a:defRPr/>
                </a:pPr>
                <a:endParaRPr lang="ru-RU" sz="2800" b="1" dirty="0">
                  <a:latin typeface="Arial Black" pitchFamily="34" charset="0"/>
                </a:endParaRPr>
              </a:p>
            </p:txBody>
          </p:sp>
        </p:grpSp>
        <p:sp>
          <p:nvSpPr>
            <p:cNvPr id="10" name="Rectangle 6"/>
            <p:cNvSpPr>
              <a:spLocks noChangeArrowheads="1" noChangeShapeType="1"/>
            </p:cNvSpPr>
            <p:nvPr/>
          </p:nvSpPr>
          <p:spPr bwMode="auto">
            <a:xfrm>
              <a:off x="142844" y="429049"/>
              <a:ext cx="71314" cy="600087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Rectangle 9"/>
            <p:cNvSpPr>
              <a:spLocks noChangeArrowheads="1" noChangeShapeType="1"/>
            </p:cNvSpPr>
            <p:nvPr/>
          </p:nvSpPr>
          <p:spPr bwMode="auto">
            <a:xfrm>
              <a:off x="142844" y="6429919"/>
              <a:ext cx="8929750" cy="21376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1025076" y="3284984"/>
            <a:ext cx="796731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chemeClr val="accent6">
                    <a:lumMod val="50000"/>
                  </a:schemeClr>
                </a:solidFill>
                <a:latin typeface="Segoe Print" pitchFamily="2" charset="0"/>
                <a:cs typeface="Times New Roman" pitchFamily="18" charset="0"/>
              </a:rPr>
              <a:t>Любите, дети, физику!</a:t>
            </a:r>
            <a:br>
              <a:rPr lang="ru-RU" sz="4000" b="1" dirty="0">
                <a:solidFill>
                  <a:schemeClr val="accent6">
                    <a:lumMod val="50000"/>
                  </a:schemeClr>
                </a:solidFill>
                <a:latin typeface="Segoe Print" pitchFamily="2" charset="0"/>
                <a:cs typeface="Times New Roman" pitchFamily="18" charset="0"/>
              </a:rPr>
            </a:br>
            <a:r>
              <a:rPr lang="ru-RU" sz="4000" b="1" dirty="0">
                <a:solidFill>
                  <a:schemeClr val="accent6">
                    <a:lumMod val="50000"/>
                  </a:schemeClr>
                </a:solidFill>
                <a:latin typeface="Segoe Print" pitchFamily="2" charset="0"/>
                <a:cs typeface="Times New Roman" pitchFamily="18" charset="0"/>
              </a:rPr>
              <a:t>Она всегда, везде.</a:t>
            </a:r>
            <a:br>
              <a:rPr lang="ru-RU" sz="4000" b="1" dirty="0">
                <a:solidFill>
                  <a:schemeClr val="accent6">
                    <a:lumMod val="50000"/>
                  </a:schemeClr>
                </a:solidFill>
                <a:latin typeface="Segoe Print" pitchFamily="2" charset="0"/>
                <a:cs typeface="Times New Roman" pitchFamily="18" charset="0"/>
              </a:rPr>
            </a:br>
            <a:r>
              <a:rPr lang="ru-RU" sz="4000" b="1" dirty="0">
                <a:solidFill>
                  <a:schemeClr val="accent6">
                    <a:lumMod val="50000"/>
                  </a:schemeClr>
                </a:solidFill>
                <a:latin typeface="Segoe Print" pitchFamily="2" charset="0"/>
                <a:cs typeface="Times New Roman" pitchFamily="18" charset="0"/>
              </a:rPr>
              <a:t>Поможет вам в умении,</a:t>
            </a:r>
            <a:br>
              <a:rPr lang="ru-RU" sz="4000" b="1" dirty="0">
                <a:solidFill>
                  <a:schemeClr val="accent6">
                    <a:lumMod val="50000"/>
                  </a:schemeClr>
                </a:solidFill>
                <a:latin typeface="Segoe Print" pitchFamily="2" charset="0"/>
                <a:cs typeface="Times New Roman" pitchFamily="18" charset="0"/>
              </a:rPr>
            </a:br>
            <a:r>
              <a:rPr lang="ru-RU" sz="4000" b="1" dirty="0">
                <a:solidFill>
                  <a:schemeClr val="accent6">
                    <a:lumMod val="50000"/>
                  </a:schemeClr>
                </a:solidFill>
                <a:latin typeface="Segoe Print" pitchFamily="2" charset="0"/>
                <a:cs typeface="Times New Roman" pitchFamily="18" charset="0"/>
              </a:rPr>
              <a:t>И в жизни, и в труде! </a:t>
            </a:r>
          </a:p>
        </p:txBody>
      </p:sp>
      <p:pic>
        <p:nvPicPr>
          <p:cNvPr id="15" name="Рисунок 3" descr="портфолио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360"/>
          <a:stretch>
            <a:fillRect/>
          </a:stretch>
        </p:blipFill>
        <p:spPr bwMode="auto">
          <a:xfrm>
            <a:off x="323528" y="442913"/>
            <a:ext cx="2160240" cy="282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222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17"/>
          <p:cNvGrpSpPr>
            <a:grpSpLocks/>
          </p:cNvGrpSpPr>
          <p:nvPr/>
        </p:nvGrpSpPr>
        <p:grpSpPr bwMode="auto">
          <a:xfrm>
            <a:off x="-1588" y="0"/>
            <a:ext cx="9145588" cy="6858000"/>
            <a:chOff x="141293" y="-24"/>
            <a:chExt cx="8931301" cy="6643710"/>
          </a:xfrm>
        </p:grpSpPr>
        <p:sp>
          <p:nvSpPr>
            <p:cNvPr id="8" name="Rectangle 6"/>
            <p:cNvSpPr>
              <a:spLocks noChangeArrowheads="1" noChangeShapeType="1"/>
            </p:cNvSpPr>
            <p:nvPr/>
          </p:nvSpPr>
          <p:spPr bwMode="auto">
            <a:xfrm rot="10800000" flipH="1">
              <a:off x="9001280" y="429049"/>
              <a:ext cx="71314" cy="600087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9" name="Группа 5"/>
            <p:cNvGrpSpPr>
              <a:grpSpLocks/>
            </p:cNvGrpSpPr>
            <p:nvPr/>
          </p:nvGrpSpPr>
          <p:grpSpPr bwMode="auto">
            <a:xfrm>
              <a:off x="141293" y="-24"/>
              <a:ext cx="8931301" cy="429073"/>
              <a:chOff x="284460" y="142852"/>
              <a:chExt cx="7254620" cy="479923"/>
            </a:xfrm>
          </p:grpSpPr>
          <p:sp>
            <p:nvSpPr>
              <p:cNvPr id="12" name="Rectangle 2"/>
              <p:cNvSpPr>
                <a:spLocks noChangeArrowheads="1" noChangeShapeType="1"/>
              </p:cNvSpPr>
              <p:nvPr/>
            </p:nvSpPr>
            <p:spPr bwMode="auto">
              <a:xfrm>
                <a:off x="285720" y="142852"/>
                <a:ext cx="6645136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algn="ctr">
                  <a:defRPr/>
                </a:pPr>
                <a:endParaRPr lang="ru-RU" sz="2800" b="1" dirty="0">
                  <a:latin typeface="Arial Black" pitchFamily="34" charset="0"/>
                </a:endParaRPr>
              </a:p>
            </p:txBody>
          </p:sp>
          <p:sp>
            <p:nvSpPr>
              <p:cNvPr id="13" name="Rectangle 3"/>
              <p:cNvSpPr>
                <a:spLocks noChangeArrowheads="1" noChangeShapeType="1"/>
              </p:cNvSpPr>
              <p:nvPr/>
            </p:nvSpPr>
            <p:spPr bwMode="auto">
              <a:xfrm>
                <a:off x="6929596" y="142852"/>
                <a:ext cx="609484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4" name="Rectangle 2"/>
              <p:cNvSpPr>
                <a:spLocks noChangeArrowheads="1" noChangeShapeType="1"/>
              </p:cNvSpPr>
              <p:nvPr/>
            </p:nvSpPr>
            <p:spPr bwMode="auto">
              <a:xfrm>
                <a:off x="284460" y="142852"/>
                <a:ext cx="6645136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algn="ctr">
                  <a:defRPr/>
                </a:pPr>
                <a:endParaRPr lang="ru-RU" sz="2800" b="1" dirty="0">
                  <a:latin typeface="Arial Black" pitchFamily="34" charset="0"/>
                </a:endParaRPr>
              </a:p>
            </p:txBody>
          </p:sp>
        </p:grpSp>
        <p:sp>
          <p:nvSpPr>
            <p:cNvPr id="10" name="Rectangle 6"/>
            <p:cNvSpPr>
              <a:spLocks noChangeArrowheads="1" noChangeShapeType="1"/>
            </p:cNvSpPr>
            <p:nvPr/>
          </p:nvSpPr>
          <p:spPr bwMode="auto">
            <a:xfrm>
              <a:off x="142844" y="429049"/>
              <a:ext cx="71314" cy="600087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Rectangle 9"/>
            <p:cNvSpPr>
              <a:spLocks noChangeArrowheads="1" noChangeShapeType="1"/>
            </p:cNvSpPr>
            <p:nvPr/>
          </p:nvSpPr>
          <p:spPr bwMode="auto">
            <a:xfrm>
              <a:off x="142844" y="6429919"/>
              <a:ext cx="8929750" cy="21376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pic>
        <p:nvPicPr>
          <p:cNvPr id="15" name="Picture 2" descr="C:\Documents and Settings\Admin\Рабочий стол\0_239a3_aca4c498_M.gif"/>
          <p:cNvPicPr>
            <a:picLocks noChangeAspect="1" noChangeArrowheads="1" noCrop="1"/>
          </p:cNvPicPr>
          <p:nvPr/>
        </p:nvPicPr>
        <p:blipFill>
          <a:blip r:embed="rId2">
            <a:clrChange>
              <a:clrFrom>
                <a:srgbClr val="E7EDF7"/>
              </a:clrFrom>
              <a:clrTo>
                <a:srgbClr val="E7ED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71625" y="1285875"/>
            <a:ext cx="6221413" cy="495935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928688" y="857250"/>
            <a:ext cx="7643812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accent2"/>
                </a:solidFill>
                <a:latin typeface="ChinaOne" pitchFamily="66" charset="0"/>
                <a:cs typeface="+mn-cs"/>
              </a:rPr>
              <a:t>С</a:t>
            </a:r>
            <a:r>
              <a:rPr lang="ru-RU" sz="4800" b="1" dirty="0">
                <a:solidFill>
                  <a:srgbClr val="FFC000"/>
                </a:solidFill>
                <a:latin typeface="ChinaOne" pitchFamily="66" charset="0"/>
                <a:cs typeface="+mn-cs"/>
              </a:rPr>
              <a:t>п</a:t>
            </a:r>
            <a:r>
              <a:rPr lang="ru-RU" sz="4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hinaOne" pitchFamily="66" charset="0"/>
                <a:cs typeface="+mn-cs"/>
              </a:rPr>
              <a:t>а</a:t>
            </a:r>
            <a:r>
              <a:rPr lang="ru-RU" sz="4800" b="1" dirty="0">
                <a:solidFill>
                  <a:schemeClr val="accent3">
                    <a:lumMod val="75000"/>
                  </a:schemeClr>
                </a:solidFill>
                <a:latin typeface="ChinaOne" pitchFamily="66" charset="0"/>
                <a:cs typeface="+mn-cs"/>
              </a:rPr>
              <a:t>с</a:t>
            </a:r>
            <a:r>
              <a:rPr lang="ru-RU" sz="4800" b="1" dirty="0">
                <a:solidFill>
                  <a:schemeClr val="accent2"/>
                </a:solidFill>
                <a:latin typeface="ChinaOne" pitchFamily="66" charset="0"/>
                <a:cs typeface="+mn-cs"/>
              </a:rPr>
              <a:t>и</a:t>
            </a:r>
            <a:r>
              <a:rPr lang="ru-RU" sz="4800" b="1" dirty="0">
                <a:solidFill>
                  <a:schemeClr val="accent4">
                    <a:lumMod val="75000"/>
                  </a:schemeClr>
                </a:solidFill>
                <a:latin typeface="ChinaOne" pitchFamily="66" charset="0"/>
                <a:cs typeface="+mn-cs"/>
              </a:rPr>
              <a:t>б</a:t>
            </a:r>
            <a:r>
              <a:rPr lang="ru-RU" sz="4800" b="1" dirty="0">
                <a:solidFill>
                  <a:schemeClr val="accent6">
                    <a:lumMod val="75000"/>
                  </a:schemeClr>
                </a:solidFill>
                <a:latin typeface="ChinaOne" pitchFamily="66" charset="0"/>
                <a:cs typeface="+mn-cs"/>
              </a:rPr>
              <a:t>о </a:t>
            </a:r>
            <a:r>
              <a:rPr lang="ru-RU" sz="4800" b="1" dirty="0">
                <a:solidFill>
                  <a:schemeClr val="accent3"/>
                </a:solidFill>
                <a:latin typeface="ChinaOne" pitchFamily="66" charset="0"/>
                <a:cs typeface="+mn-cs"/>
              </a:rPr>
              <a:t>з</a:t>
            </a:r>
            <a:r>
              <a:rPr lang="ru-RU" sz="4800" b="1" dirty="0">
                <a:solidFill>
                  <a:srgbClr val="FFC000"/>
                </a:solidFill>
                <a:latin typeface="ChinaOne" pitchFamily="66" charset="0"/>
                <a:cs typeface="+mn-cs"/>
              </a:rPr>
              <a:t>а</a:t>
            </a:r>
            <a:r>
              <a:rPr lang="ru-RU" sz="4800" b="1" dirty="0">
                <a:solidFill>
                  <a:schemeClr val="accent2"/>
                </a:solidFill>
                <a:latin typeface="ChinaOne" pitchFamily="66" charset="0"/>
                <a:cs typeface="+mn-cs"/>
              </a:rPr>
              <a:t> в</a:t>
            </a:r>
            <a:r>
              <a:rPr lang="ru-RU" sz="4800" b="1" dirty="0">
                <a:solidFill>
                  <a:srgbClr val="7030A0"/>
                </a:solidFill>
                <a:latin typeface="ChinaOne" pitchFamily="66" charset="0"/>
                <a:cs typeface="+mn-cs"/>
              </a:rPr>
              <a:t>н</a:t>
            </a:r>
            <a:r>
              <a:rPr lang="ru-RU" sz="4800" b="1" dirty="0">
                <a:solidFill>
                  <a:schemeClr val="accent6">
                    <a:lumMod val="75000"/>
                  </a:schemeClr>
                </a:solidFill>
                <a:latin typeface="ChinaOne" pitchFamily="66" charset="0"/>
                <a:cs typeface="+mn-cs"/>
              </a:rPr>
              <a:t>и</a:t>
            </a:r>
            <a:r>
              <a:rPr lang="ru-RU" sz="4800" b="1" dirty="0">
                <a:solidFill>
                  <a:schemeClr val="accent5">
                    <a:lumMod val="75000"/>
                  </a:schemeClr>
                </a:solidFill>
                <a:latin typeface="ChinaOne" pitchFamily="66" charset="0"/>
                <a:cs typeface="+mn-cs"/>
              </a:rPr>
              <a:t>м</a:t>
            </a:r>
            <a:r>
              <a:rPr lang="ru-RU" sz="4800" b="1" dirty="0">
                <a:solidFill>
                  <a:schemeClr val="accent2"/>
                </a:solidFill>
                <a:latin typeface="ChinaOne" pitchFamily="66" charset="0"/>
                <a:cs typeface="+mn-cs"/>
              </a:rPr>
              <a:t>а</a:t>
            </a:r>
            <a:r>
              <a:rPr lang="ru-RU" sz="4800" b="1" dirty="0">
                <a:solidFill>
                  <a:srgbClr val="0070C0"/>
                </a:solidFill>
                <a:latin typeface="ChinaOne" pitchFamily="66" charset="0"/>
                <a:cs typeface="+mn-cs"/>
              </a:rPr>
              <a:t>н</a:t>
            </a:r>
            <a:r>
              <a:rPr lang="ru-RU" sz="4800" b="1" dirty="0">
                <a:solidFill>
                  <a:schemeClr val="accent3">
                    <a:lumMod val="75000"/>
                  </a:schemeClr>
                </a:solidFill>
                <a:latin typeface="ChinaOne" pitchFamily="66" charset="0"/>
                <a:cs typeface="+mn-cs"/>
              </a:rPr>
              <a:t>и</a:t>
            </a:r>
            <a:r>
              <a:rPr lang="ru-RU" sz="4800" b="1" dirty="0">
                <a:solidFill>
                  <a:srgbClr val="FFC000"/>
                </a:solidFill>
                <a:latin typeface="ChinaOne" pitchFamily="66" charset="0"/>
                <a:cs typeface="+mn-cs"/>
              </a:rPr>
              <a:t>е </a:t>
            </a:r>
            <a:r>
              <a:rPr lang="ru-RU" sz="4800" b="1" dirty="0">
                <a:solidFill>
                  <a:srgbClr val="7030A0"/>
                </a:solidFill>
                <a:latin typeface="ChinaOne" pitchFamily="66" charset="0"/>
                <a:cs typeface="+mn-cs"/>
              </a:rPr>
              <a:t>!</a:t>
            </a:r>
            <a:r>
              <a:rPr lang="ru-RU" sz="4800" b="1" dirty="0">
                <a:solidFill>
                  <a:srgbClr val="FFC000"/>
                </a:solidFill>
                <a:latin typeface="ChinaOne" pitchFamily="66" charset="0"/>
                <a:cs typeface="+mn-cs"/>
              </a:rPr>
              <a:t>!</a:t>
            </a:r>
            <a:r>
              <a:rPr lang="ru-RU" sz="4800" b="1" dirty="0">
                <a:solidFill>
                  <a:srgbClr val="0070C0"/>
                </a:solidFill>
                <a:latin typeface="ChinaOne" pitchFamily="66" charset="0"/>
                <a:cs typeface="+mn-cs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414301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17"/>
          <p:cNvGrpSpPr>
            <a:grpSpLocks/>
          </p:cNvGrpSpPr>
          <p:nvPr/>
        </p:nvGrpSpPr>
        <p:grpSpPr bwMode="auto">
          <a:xfrm>
            <a:off x="-1588" y="0"/>
            <a:ext cx="9145588" cy="6858000"/>
            <a:chOff x="141293" y="-24"/>
            <a:chExt cx="8931301" cy="6643710"/>
          </a:xfrm>
        </p:grpSpPr>
        <p:sp>
          <p:nvSpPr>
            <p:cNvPr id="8" name="Rectangle 6"/>
            <p:cNvSpPr>
              <a:spLocks noChangeArrowheads="1" noChangeShapeType="1"/>
            </p:cNvSpPr>
            <p:nvPr/>
          </p:nvSpPr>
          <p:spPr bwMode="auto">
            <a:xfrm rot="10800000" flipH="1">
              <a:off x="9001280" y="429049"/>
              <a:ext cx="71314" cy="600087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9" name="Группа 5"/>
            <p:cNvGrpSpPr>
              <a:grpSpLocks/>
            </p:cNvGrpSpPr>
            <p:nvPr/>
          </p:nvGrpSpPr>
          <p:grpSpPr bwMode="auto">
            <a:xfrm>
              <a:off x="141293" y="-24"/>
              <a:ext cx="8931301" cy="429073"/>
              <a:chOff x="284460" y="142852"/>
              <a:chExt cx="7254620" cy="479923"/>
            </a:xfrm>
          </p:grpSpPr>
          <p:sp>
            <p:nvSpPr>
              <p:cNvPr id="12" name="Rectangle 2"/>
              <p:cNvSpPr>
                <a:spLocks noChangeArrowheads="1" noChangeShapeType="1"/>
              </p:cNvSpPr>
              <p:nvPr/>
            </p:nvSpPr>
            <p:spPr bwMode="auto">
              <a:xfrm>
                <a:off x="285720" y="142852"/>
                <a:ext cx="6645136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algn="ctr">
                  <a:defRPr/>
                </a:pPr>
                <a:endParaRPr lang="ru-RU" sz="2800" b="1" dirty="0">
                  <a:latin typeface="Arial Black" pitchFamily="34" charset="0"/>
                </a:endParaRPr>
              </a:p>
            </p:txBody>
          </p:sp>
          <p:sp>
            <p:nvSpPr>
              <p:cNvPr id="13" name="Rectangle 3"/>
              <p:cNvSpPr>
                <a:spLocks noChangeArrowheads="1" noChangeShapeType="1"/>
              </p:cNvSpPr>
              <p:nvPr/>
            </p:nvSpPr>
            <p:spPr bwMode="auto">
              <a:xfrm>
                <a:off x="6929596" y="142852"/>
                <a:ext cx="609484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4" name="Rectangle 2"/>
              <p:cNvSpPr>
                <a:spLocks noChangeArrowheads="1" noChangeShapeType="1"/>
              </p:cNvSpPr>
              <p:nvPr/>
            </p:nvSpPr>
            <p:spPr bwMode="auto">
              <a:xfrm>
                <a:off x="284460" y="142852"/>
                <a:ext cx="6645136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algn="ctr">
                  <a:defRPr/>
                </a:pPr>
                <a:endParaRPr lang="ru-RU" sz="2800" b="1" dirty="0">
                  <a:latin typeface="Arial Black" pitchFamily="34" charset="0"/>
                </a:endParaRPr>
              </a:p>
            </p:txBody>
          </p:sp>
        </p:grpSp>
        <p:sp>
          <p:nvSpPr>
            <p:cNvPr id="10" name="Rectangle 6"/>
            <p:cNvSpPr>
              <a:spLocks noChangeArrowheads="1" noChangeShapeType="1"/>
            </p:cNvSpPr>
            <p:nvPr/>
          </p:nvSpPr>
          <p:spPr bwMode="auto">
            <a:xfrm>
              <a:off x="142844" y="429049"/>
              <a:ext cx="71314" cy="600087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Rectangle 9"/>
            <p:cNvSpPr>
              <a:spLocks noChangeArrowheads="1" noChangeShapeType="1"/>
            </p:cNvSpPr>
            <p:nvPr/>
          </p:nvSpPr>
          <p:spPr bwMode="auto">
            <a:xfrm>
              <a:off x="142844" y="6429919"/>
              <a:ext cx="8929750" cy="21376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pic>
        <p:nvPicPr>
          <p:cNvPr id="2" name="Фильм_0001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91580" y="704810"/>
            <a:ext cx="7560840" cy="5670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016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17"/>
          <p:cNvGrpSpPr>
            <a:grpSpLocks/>
          </p:cNvGrpSpPr>
          <p:nvPr/>
        </p:nvGrpSpPr>
        <p:grpSpPr bwMode="auto">
          <a:xfrm>
            <a:off x="-1588" y="0"/>
            <a:ext cx="9145588" cy="6858000"/>
            <a:chOff x="141293" y="-24"/>
            <a:chExt cx="8931301" cy="6643710"/>
          </a:xfrm>
        </p:grpSpPr>
        <p:sp>
          <p:nvSpPr>
            <p:cNvPr id="8" name="Rectangle 6"/>
            <p:cNvSpPr>
              <a:spLocks noChangeArrowheads="1" noChangeShapeType="1"/>
            </p:cNvSpPr>
            <p:nvPr/>
          </p:nvSpPr>
          <p:spPr bwMode="auto">
            <a:xfrm rot="10800000" flipH="1">
              <a:off x="9001280" y="429049"/>
              <a:ext cx="71314" cy="600087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9" name="Группа 5"/>
            <p:cNvGrpSpPr>
              <a:grpSpLocks/>
            </p:cNvGrpSpPr>
            <p:nvPr/>
          </p:nvGrpSpPr>
          <p:grpSpPr bwMode="auto">
            <a:xfrm>
              <a:off x="141293" y="-24"/>
              <a:ext cx="8931301" cy="429073"/>
              <a:chOff x="284460" y="142852"/>
              <a:chExt cx="7254620" cy="479923"/>
            </a:xfrm>
          </p:grpSpPr>
          <p:sp>
            <p:nvSpPr>
              <p:cNvPr id="12" name="Rectangle 2"/>
              <p:cNvSpPr>
                <a:spLocks noChangeArrowheads="1" noChangeShapeType="1"/>
              </p:cNvSpPr>
              <p:nvPr/>
            </p:nvSpPr>
            <p:spPr bwMode="auto">
              <a:xfrm>
                <a:off x="285720" y="142852"/>
                <a:ext cx="6645136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algn="ctr">
                  <a:defRPr/>
                </a:pPr>
                <a:endParaRPr lang="ru-RU" sz="2800" b="1" dirty="0">
                  <a:latin typeface="Arial Black" pitchFamily="34" charset="0"/>
                </a:endParaRPr>
              </a:p>
            </p:txBody>
          </p:sp>
          <p:sp>
            <p:nvSpPr>
              <p:cNvPr id="13" name="Rectangle 3"/>
              <p:cNvSpPr>
                <a:spLocks noChangeArrowheads="1" noChangeShapeType="1"/>
              </p:cNvSpPr>
              <p:nvPr/>
            </p:nvSpPr>
            <p:spPr bwMode="auto">
              <a:xfrm>
                <a:off x="6929596" y="142852"/>
                <a:ext cx="609484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4" name="Rectangle 2"/>
              <p:cNvSpPr>
                <a:spLocks noChangeArrowheads="1" noChangeShapeType="1"/>
              </p:cNvSpPr>
              <p:nvPr/>
            </p:nvSpPr>
            <p:spPr bwMode="auto">
              <a:xfrm>
                <a:off x="284460" y="142852"/>
                <a:ext cx="6645136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algn="ctr">
                  <a:defRPr/>
                </a:pPr>
                <a:endParaRPr lang="ru-RU" sz="2800" b="1" dirty="0">
                  <a:latin typeface="Arial Black" pitchFamily="34" charset="0"/>
                </a:endParaRPr>
              </a:p>
            </p:txBody>
          </p:sp>
        </p:grpSp>
        <p:sp>
          <p:nvSpPr>
            <p:cNvPr id="10" name="Rectangle 6"/>
            <p:cNvSpPr>
              <a:spLocks noChangeArrowheads="1" noChangeShapeType="1"/>
            </p:cNvSpPr>
            <p:nvPr/>
          </p:nvSpPr>
          <p:spPr bwMode="auto">
            <a:xfrm>
              <a:off x="142844" y="429049"/>
              <a:ext cx="71314" cy="600087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Rectangle 9"/>
            <p:cNvSpPr>
              <a:spLocks noChangeArrowheads="1" noChangeShapeType="1"/>
            </p:cNvSpPr>
            <p:nvPr/>
          </p:nvSpPr>
          <p:spPr bwMode="auto">
            <a:xfrm>
              <a:off x="142844" y="6429919"/>
              <a:ext cx="8929750" cy="21376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395536" y="980728"/>
            <a:ext cx="851303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cap="none" spc="0" dirty="0" smtClean="0">
                <a:ln w="1143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Механическая работа</a:t>
            </a:r>
            <a:endParaRPr lang="ru-RU" sz="6600" b="1" cap="none" spc="0" dirty="0">
              <a:ln w="11430"/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4" descr="0004-004-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133201"/>
            <a:ext cx="6120680" cy="41761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2982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17"/>
          <p:cNvGrpSpPr>
            <a:grpSpLocks/>
          </p:cNvGrpSpPr>
          <p:nvPr/>
        </p:nvGrpSpPr>
        <p:grpSpPr bwMode="auto">
          <a:xfrm>
            <a:off x="-1588" y="0"/>
            <a:ext cx="9145588" cy="6858000"/>
            <a:chOff x="141293" y="-24"/>
            <a:chExt cx="8931301" cy="6643710"/>
          </a:xfrm>
        </p:grpSpPr>
        <p:sp>
          <p:nvSpPr>
            <p:cNvPr id="8" name="Rectangle 6"/>
            <p:cNvSpPr>
              <a:spLocks noChangeArrowheads="1" noChangeShapeType="1"/>
            </p:cNvSpPr>
            <p:nvPr/>
          </p:nvSpPr>
          <p:spPr bwMode="auto">
            <a:xfrm rot="10800000" flipH="1">
              <a:off x="9001280" y="429049"/>
              <a:ext cx="71314" cy="600087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9" name="Группа 5"/>
            <p:cNvGrpSpPr>
              <a:grpSpLocks/>
            </p:cNvGrpSpPr>
            <p:nvPr/>
          </p:nvGrpSpPr>
          <p:grpSpPr bwMode="auto">
            <a:xfrm>
              <a:off x="141293" y="-24"/>
              <a:ext cx="8931301" cy="429073"/>
              <a:chOff x="284460" y="142852"/>
              <a:chExt cx="7254620" cy="479923"/>
            </a:xfrm>
          </p:grpSpPr>
          <p:sp>
            <p:nvSpPr>
              <p:cNvPr id="12" name="Rectangle 2"/>
              <p:cNvSpPr>
                <a:spLocks noChangeArrowheads="1" noChangeShapeType="1"/>
              </p:cNvSpPr>
              <p:nvPr/>
            </p:nvSpPr>
            <p:spPr bwMode="auto">
              <a:xfrm>
                <a:off x="285720" y="142852"/>
                <a:ext cx="6645136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algn="ctr">
                  <a:defRPr/>
                </a:pPr>
                <a:endParaRPr lang="ru-RU" sz="2800" b="1" dirty="0">
                  <a:latin typeface="Arial Black" pitchFamily="34" charset="0"/>
                </a:endParaRPr>
              </a:p>
            </p:txBody>
          </p:sp>
          <p:sp>
            <p:nvSpPr>
              <p:cNvPr id="13" name="Rectangle 3"/>
              <p:cNvSpPr>
                <a:spLocks noChangeArrowheads="1" noChangeShapeType="1"/>
              </p:cNvSpPr>
              <p:nvPr/>
            </p:nvSpPr>
            <p:spPr bwMode="auto">
              <a:xfrm>
                <a:off x="6929596" y="142852"/>
                <a:ext cx="609484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4" name="Rectangle 2"/>
              <p:cNvSpPr>
                <a:spLocks noChangeArrowheads="1" noChangeShapeType="1"/>
              </p:cNvSpPr>
              <p:nvPr/>
            </p:nvSpPr>
            <p:spPr bwMode="auto">
              <a:xfrm>
                <a:off x="284460" y="142852"/>
                <a:ext cx="6645136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algn="ctr">
                  <a:defRPr/>
                </a:pPr>
                <a:endParaRPr lang="ru-RU" sz="2800" b="1" dirty="0">
                  <a:latin typeface="Arial Black" pitchFamily="34" charset="0"/>
                </a:endParaRPr>
              </a:p>
            </p:txBody>
          </p:sp>
        </p:grpSp>
        <p:sp>
          <p:nvSpPr>
            <p:cNvPr id="10" name="Rectangle 6"/>
            <p:cNvSpPr>
              <a:spLocks noChangeArrowheads="1" noChangeShapeType="1"/>
            </p:cNvSpPr>
            <p:nvPr/>
          </p:nvSpPr>
          <p:spPr bwMode="auto">
            <a:xfrm>
              <a:off x="142844" y="429049"/>
              <a:ext cx="71314" cy="600087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Rectangle 9"/>
            <p:cNvSpPr>
              <a:spLocks noChangeArrowheads="1" noChangeShapeType="1"/>
            </p:cNvSpPr>
            <p:nvPr/>
          </p:nvSpPr>
          <p:spPr bwMode="auto">
            <a:xfrm>
              <a:off x="142844" y="6429919"/>
              <a:ext cx="8929750" cy="21376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20700"/>
            <a:ext cx="2952328" cy="30194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854622" y="3429000"/>
            <a:ext cx="160210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В. Даль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47646" y="908720"/>
            <a:ext cx="27469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Работа -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31515" y="1813172"/>
            <a:ext cx="585354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«труд, занятие, дело, упражненье, деланье.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Египетская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работа – тяжкая и долгая.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Чёрная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работа – работа, где нужно знанье и уменье.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Срочная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работа – работа, которую нужно окончить в срок.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Работа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мастера боится.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Есть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работа, есть и хлеб». </a:t>
            </a:r>
          </a:p>
        </p:txBody>
      </p:sp>
    </p:spTree>
    <p:extLst>
      <p:ext uri="{BB962C8B-B14F-4D97-AF65-F5344CB8AC3E}">
        <p14:creationId xmlns:p14="http://schemas.microsoft.com/office/powerpoint/2010/main" val="777071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17"/>
          <p:cNvGrpSpPr>
            <a:grpSpLocks/>
          </p:cNvGrpSpPr>
          <p:nvPr/>
        </p:nvGrpSpPr>
        <p:grpSpPr bwMode="auto">
          <a:xfrm>
            <a:off x="-1588" y="0"/>
            <a:ext cx="9145588" cy="6858000"/>
            <a:chOff x="141293" y="-24"/>
            <a:chExt cx="8931301" cy="6643710"/>
          </a:xfrm>
        </p:grpSpPr>
        <p:sp>
          <p:nvSpPr>
            <p:cNvPr id="8" name="Rectangle 6"/>
            <p:cNvSpPr>
              <a:spLocks noChangeArrowheads="1" noChangeShapeType="1"/>
            </p:cNvSpPr>
            <p:nvPr/>
          </p:nvSpPr>
          <p:spPr bwMode="auto">
            <a:xfrm rot="10800000" flipH="1">
              <a:off x="9001280" y="429049"/>
              <a:ext cx="71314" cy="600087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9" name="Группа 5"/>
            <p:cNvGrpSpPr>
              <a:grpSpLocks/>
            </p:cNvGrpSpPr>
            <p:nvPr/>
          </p:nvGrpSpPr>
          <p:grpSpPr bwMode="auto">
            <a:xfrm>
              <a:off x="141293" y="-24"/>
              <a:ext cx="8931301" cy="429073"/>
              <a:chOff x="284460" y="142852"/>
              <a:chExt cx="7254620" cy="479923"/>
            </a:xfrm>
          </p:grpSpPr>
          <p:sp>
            <p:nvSpPr>
              <p:cNvPr id="12" name="Rectangle 2"/>
              <p:cNvSpPr>
                <a:spLocks noChangeArrowheads="1" noChangeShapeType="1"/>
              </p:cNvSpPr>
              <p:nvPr/>
            </p:nvSpPr>
            <p:spPr bwMode="auto">
              <a:xfrm>
                <a:off x="285720" y="142852"/>
                <a:ext cx="6645136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algn="ctr">
                  <a:defRPr/>
                </a:pPr>
                <a:endParaRPr lang="ru-RU" sz="2800" b="1" dirty="0">
                  <a:latin typeface="Arial Black" pitchFamily="34" charset="0"/>
                </a:endParaRPr>
              </a:p>
            </p:txBody>
          </p:sp>
          <p:sp>
            <p:nvSpPr>
              <p:cNvPr id="13" name="Rectangle 3"/>
              <p:cNvSpPr>
                <a:spLocks noChangeArrowheads="1" noChangeShapeType="1"/>
              </p:cNvSpPr>
              <p:nvPr/>
            </p:nvSpPr>
            <p:spPr bwMode="auto">
              <a:xfrm>
                <a:off x="6929596" y="142852"/>
                <a:ext cx="609484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4" name="Rectangle 2"/>
              <p:cNvSpPr>
                <a:spLocks noChangeArrowheads="1" noChangeShapeType="1"/>
              </p:cNvSpPr>
              <p:nvPr/>
            </p:nvSpPr>
            <p:spPr bwMode="auto">
              <a:xfrm>
                <a:off x="284460" y="142852"/>
                <a:ext cx="6645136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algn="ctr">
                  <a:defRPr/>
                </a:pPr>
                <a:endParaRPr lang="ru-RU" sz="2800" b="1" dirty="0">
                  <a:latin typeface="Arial Black" pitchFamily="34" charset="0"/>
                </a:endParaRPr>
              </a:p>
            </p:txBody>
          </p:sp>
        </p:grpSp>
        <p:sp>
          <p:nvSpPr>
            <p:cNvPr id="10" name="Rectangle 6"/>
            <p:cNvSpPr>
              <a:spLocks noChangeArrowheads="1" noChangeShapeType="1"/>
            </p:cNvSpPr>
            <p:nvPr/>
          </p:nvSpPr>
          <p:spPr bwMode="auto">
            <a:xfrm>
              <a:off x="142844" y="429049"/>
              <a:ext cx="71314" cy="600087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Rectangle 9"/>
            <p:cNvSpPr>
              <a:spLocks noChangeArrowheads="1" noChangeShapeType="1"/>
            </p:cNvSpPr>
            <p:nvPr/>
          </p:nvSpPr>
          <p:spPr bwMode="auto">
            <a:xfrm>
              <a:off x="142844" y="6429919"/>
              <a:ext cx="8929750" cy="21376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15" name="Rectangle 2"/>
          <p:cNvSpPr txBox="1">
            <a:spLocks noChangeArrowheads="1"/>
          </p:cNvSpPr>
          <p:nvPr/>
        </p:nvSpPr>
        <p:spPr>
          <a:xfrm>
            <a:off x="161925" y="692696"/>
            <a:ext cx="8820150" cy="1655762"/>
          </a:xfrm>
          <a:prstGeom prst="rect">
            <a:avLst/>
          </a:prstGeom>
        </p:spPr>
        <p:txBody>
          <a:bodyPr vert="horz" anchor="t">
            <a:normAutofit fontScale="850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b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latin typeface="Times New Roman" pitchFamily="18" charset="0"/>
              </a:rPr>
              <a:t>В обыденной жизни под словом «работа» мы называем различные действия человека или устройства.</a:t>
            </a:r>
            <a:br>
              <a:rPr lang="ru-RU" sz="3200" b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latin typeface="Times New Roman" pitchFamily="18" charset="0"/>
              </a:rPr>
            </a:br>
            <a:r>
              <a:rPr lang="ru-RU" sz="3200" b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latin typeface="Times New Roman" pitchFamily="18" charset="0"/>
              </a:rPr>
              <a:t> </a:t>
            </a:r>
            <a:r>
              <a:rPr lang="ru-RU" sz="3200" b="1" i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latin typeface="Times New Roman" pitchFamily="18" charset="0"/>
              </a:rPr>
              <a:t>Например, мы говорим:</a:t>
            </a:r>
            <a:r>
              <a:rPr lang="ru-RU" sz="3200" b="1" i="1" dirty="0" smtClean="0">
                <a:latin typeface="Times New Roman" pitchFamily="18" charset="0"/>
              </a:rPr>
              <a:t/>
            </a:r>
            <a:br>
              <a:rPr lang="ru-RU" sz="3200" b="1" i="1" dirty="0" smtClean="0">
                <a:latin typeface="Times New Roman" pitchFamily="18" charset="0"/>
              </a:rPr>
            </a:br>
            <a:endParaRPr lang="ru-RU" sz="3200" b="1" i="1" dirty="0">
              <a:latin typeface="Times New Roman" pitchFamily="18" charset="0"/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539750" y="2133600"/>
            <a:ext cx="8280400" cy="4544457"/>
            <a:chOff x="539750" y="2133600"/>
            <a:chExt cx="8280400" cy="4544457"/>
          </a:xfrm>
        </p:grpSpPr>
        <p:pic>
          <p:nvPicPr>
            <p:cNvPr id="17" name="Picture 8"/>
            <p:cNvPicPr>
              <a:picLocks noGrp="1" noChangeAspect="1" noChangeArrowheads="1"/>
            </p:cNvPicPr>
            <p:nvPr>
              <p:ph type="body" idx="1"/>
            </p:nvPr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611188" y="2636838"/>
              <a:ext cx="1790700" cy="3810000"/>
            </a:xfrm>
            <a:noFill/>
            <a:ln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18" name="Rectangle 5"/>
            <p:cNvSpPr>
              <a:spLocks noChangeArrowheads="1"/>
            </p:cNvSpPr>
            <p:nvPr/>
          </p:nvSpPr>
          <p:spPr bwMode="auto">
            <a:xfrm>
              <a:off x="539750" y="2133600"/>
              <a:ext cx="1606658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b="1" dirty="0"/>
                <a:t>работает врач</a:t>
              </a:r>
            </a:p>
          </p:txBody>
        </p:sp>
        <p:pic>
          <p:nvPicPr>
            <p:cNvPr id="19" name="Picture 9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6600" y="2133600"/>
              <a:ext cx="2305050" cy="1889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Rectangle 7"/>
            <p:cNvSpPr>
              <a:spLocks noChangeArrowheads="1"/>
            </p:cNvSpPr>
            <p:nvPr/>
          </p:nvSpPr>
          <p:spPr bwMode="auto">
            <a:xfrm>
              <a:off x="3276600" y="4076700"/>
              <a:ext cx="208897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b="1" dirty="0"/>
                <a:t>работает продавец</a:t>
              </a:r>
            </a:p>
          </p:txBody>
        </p:sp>
        <p:pic>
          <p:nvPicPr>
            <p:cNvPr id="21" name="Picture 11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6600" y="4508500"/>
              <a:ext cx="2376488" cy="1782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Rectangle 9"/>
            <p:cNvSpPr>
              <a:spLocks noChangeArrowheads="1"/>
            </p:cNvSpPr>
            <p:nvPr/>
          </p:nvSpPr>
          <p:spPr bwMode="auto">
            <a:xfrm>
              <a:off x="3203575" y="6308725"/>
              <a:ext cx="2235484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b="1" dirty="0"/>
                <a:t>работает компьютер</a:t>
              </a:r>
            </a:p>
          </p:txBody>
        </p:sp>
        <p:pic>
          <p:nvPicPr>
            <p:cNvPr id="23" name="Picture 10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09" r="6537"/>
            <a:stretch>
              <a:fillRect/>
            </a:stretch>
          </p:blipFill>
          <p:spPr bwMode="auto">
            <a:xfrm>
              <a:off x="6732588" y="2708275"/>
              <a:ext cx="2087562" cy="381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12"/>
            <p:cNvSpPr>
              <a:spLocks noChangeArrowheads="1"/>
            </p:cNvSpPr>
            <p:nvPr/>
          </p:nvSpPr>
          <p:spPr bwMode="auto">
            <a:xfrm>
              <a:off x="6659563" y="2133600"/>
              <a:ext cx="1965538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b="1" dirty="0"/>
                <a:t>работает пылесос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9226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17"/>
          <p:cNvGrpSpPr>
            <a:grpSpLocks/>
          </p:cNvGrpSpPr>
          <p:nvPr/>
        </p:nvGrpSpPr>
        <p:grpSpPr bwMode="auto">
          <a:xfrm>
            <a:off x="-1588" y="0"/>
            <a:ext cx="9145588" cy="6858000"/>
            <a:chOff x="141293" y="-24"/>
            <a:chExt cx="8931301" cy="6643710"/>
          </a:xfrm>
        </p:grpSpPr>
        <p:sp>
          <p:nvSpPr>
            <p:cNvPr id="8" name="Rectangle 6"/>
            <p:cNvSpPr>
              <a:spLocks noChangeArrowheads="1" noChangeShapeType="1"/>
            </p:cNvSpPr>
            <p:nvPr/>
          </p:nvSpPr>
          <p:spPr bwMode="auto">
            <a:xfrm rot="10800000" flipH="1">
              <a:off x="9001280" y="429049"/>
              <a:ext cx="71314" cy="600087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9" name="Группа 5"/>
            <p:cNvGrpSpPr>
              <a:grpSpLocks/>
            </p:cNvGrpSpPr>
            <p:nvPr/>
          </p:nvGrpSpPr>
          <p:grpSpPr bwMode="auto">
            <a:xfrm>
              <a:off x="141293" y="-24"/>
              <a:ext cx="8931301" cy="429073"/>
              <a:chOff x="284460" y="142852"/>
              <a:chExt cx="7254620" cy="479923"/>
            </a:xfrm>
          </p:grpSpPr>
          <p:sp>
            <p:nvSpPr>
              <p:cNvPr id="12" name="Rectangle 2"/>
              <p:cNvSpPr>
                <a:spLocks noChangeArrowheads="1" noChangeShapeType="1"/>
              </p:cNvSpPr>
              <p:nvPr/>
            </p:nvSpPr>
            <p:spPr bwMode="auto">
              <a:xfrm>
                <a:off x="285720" y="142852"/>
                <a:ext cx="6645136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algn="ctr">
                  <a:defRPr/>
                </a:pPr>
                <a:endParaRPr lang="ru-RU" sz="2800" b="1" dirty="0">
                  <a:latin typeface="Arial Black" pitchFamily="34" charset="0"/>
                </a:endParaRPr>
              </a:p>
            </p:txBody>
          </p:sp>
          <p:sp>
            <p:nvSpPr>
              <p:cNvPr id="13" name="Rectangle 3"/>
              <p:cNvSpPr>
                <a:spLocks noChangeArrowheads="1" noChangeShapeType="1"/>
              </p:cNvSpPr>
              <p:nvPr/>
            </p:nvSpPr>
            <p:spPr bwMode="auto">
              <a:xfrm>
                <a:off x="6929596" y="142852"/>
                <a:ext cx="609484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4" name="Rectangle 2"/>
              <p:cNvSpPr>
                <a:spLocks noChangeArrowheads="1" noChangeShapeType="1"/>
              </p:cNvSpPr>
              <p:nvPr/>
            </p:nvSpPr>
            <p:spPr bwMode="auto">
              <a:xfrm>
                <a:off x="284460" y="142852"/>
                <a:ext cx="6645136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algn="ctr">
                  <a:defRPr/>
                </a:pPr>
                <a:endParaRPr lang="ru-RU" sz="2800" b="1" dirty="0">
                  <a:latin typeface="Arial Black" pitchFamily="34" charset="0"/>
                </a:endParaRPr>
              </a:p>
            </p:txBody>
          </p:sp>
        </p:grpSp>
        <p:sp>
          <p:nvSpPr>
            <p:cNvPr id="10" name="Rectangle 6"/>
            <p:cNvSpPr>
              <a:spLocks noChangeArrowheads="1" noChangeShapeType="1"/>
            </p:cNvSpPr>
            <p:nvPr/>
          </p:nvSpPr>
          <p:spPr bwMode="auto">
            <a:xfrm>
              <a:off x="142844" y="429049"/>
              <a:ext cx="71314" cy="600087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Rectangle 9"/>
            <p:cNvSpPr>
              <a:spLocks noChangeArrowheads="1" noChangeShapeType="1"/>
            </p:cNvSpPr>
            <p:nvPr/>
          </p:nvSpPr>
          <p:spPr bwMode="auto">
            <a:xfrm>
              <a:off x="142844" y="6429919"/>
              <a:ext cx="8929750" cy="21376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1" y="533256"/>
            <a:ext cx="3034146" cy="32557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611560" y="3486880"/>
            <a:ext cx="287598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Ж. </a:t>
            </a:r>
            <a:r>
              <a:rPr lang="ru-RU" sz="40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Понселе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Rectangle 2"/>
          <p:cNvSpPr txBox="1">
            <a:spLocks noChangeArrowheads="1"/>
          </p:cNvSpPr>
          <p:nvPr/>
        </p:nvSpPr>
        <p:spPr>
          <a:xfrm>
            <a:off x="3645707" y="980728"/>
            <a:ext cx="5292725" cy="3960813"/>
          </a:xfrm>
          <a:prstGeom prst="rect">
            <a:avLst/>
          </a:prstGeom>
        </p:spPr>
        <p:txBody>
          <a:bodyPr vert="horz" anchor="t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</a:rPr>
              <a:t>Термин 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</a:rPr>
              <a:t>«работа»</a:t>
            </a:r>
            <a:b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</a:rPr>
              <a:t> был введен в физику</a:t>
            </a:r>
            <a:br>
              <a:rPr lang="ru-RU" sz="3200" b="1" dirty="0" smtClean="0">
                <a:solidFill>
                  <a:srgbClr val="FF0000"/>
                </a:solidFill>
                <a:latin typeface="Times New Roman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</a:rPr>
              <a:t> в 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</a:rPr>
              <a:t>1826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</a:rPr>
              <a:t> году французским </a:t>
            </a:r>
            <a:br>
              <a:rPr lang="ru-RU" sz="3200" b="1" dirty="0" smtClean="0">
                <a:solidFill>
                  <a:srgbClr val="FF0000"/>
                </a:solidFill>
                <a:latin typeface="Times New Roman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</a:rPr>
              <a:t>ученым 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</a:rPr>
              <a:t>Ж. </a:t>
            </a:r>
            <a:r>
              <a:rPr lang="ru-RU" sz="3200" b="1" i="1" dirty="0" err="1" smtClean="0">
                <a:solidFill>
                  <a:srgbClr val="FF0000"/>
                </a:solidFill>
                <a:latin typeface="Times New Roman" pitchFamily="18" charset="0"/>
              </a:rPr>
              <a:t>Понселе</a:t>
            </a:r>
            <a:endParaRPr lang="ru-RU" sz="3200" b="1" i="1" dirty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1511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17"/>
          <p:cNvGrpSpPr>
            <a:grpSpLocks/>
          </p:cNvGrpSpPr>
          <p:nvPr/>
        </p:nvGrpSpPr>
        <p:grpSpPr bwMode="auto">
          <a:xfrm>
            <a:off x="-1588" y="0"/>
            <a:ext cx="9145588" cy="6858000"/>
            <a:chOff x="141293" y="-24"/>
            <a:chExt cx="8931301" cy="6643710"/>
          </a:xfrm>
        </p:grpSpPr>
        <p:sp>
          <p:nvSpPr>
            <p:cNvPr id="8" name="Rectangle 6"/>
            <p:cNvSpPr>
              <a:spLocks noChangeArrowheads="1" noChangeShapeType="1"/>
            </p:cNvSpPr>
            <p:nvPr/>
          </p:nvSpPr>
          <p:spPr bwMode="auto">
            <a:xfrm rot="10800000" flipH="1">
              <a:off x="9001280" y="429049"/>
              <a:ext cx="71314" cy="600087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9" name="Группа 5"/>
            <p:cNvGrpSpPr>
              <a:grpSpLocks/>
            </p:cNvGrpSpPr>
            <p:nvPr/>
          </p:nvGrpSpPr>
          <p:grpSpPr bwMode="auto">
            <a:xfrm>
              <a:off x="141293" y="-24"/>
              <a:ext cx="8931301" cy="429073"/>
              <a:chOff x="284460" y="142852"/>
              <a:chExt cx="7254620" cy="479923"/>
            </a:xfrm>
          </p:grpSpPr>
          <p:sp>
            <p:nvSpPr>
              <p:cNvPr id="12" name="Rectangle 2"/>
              <p:cNvSpPr>
                <a:spLocks noChangeArrowheads="1" noChangeShapeType="1"/>
              </p:cNvSpPr>
              <p:nvPr/>
            </p:nvSpPr>
            <p:spPr bwMode="auto">
              <a:xfrm>
                <a:off x="285720" y="142852"/>
                <a:ext cx="6645136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algn="ctr">
                  <a:defRPr/>
                </a:pPr>
                <a:endParaRPr lang="ru-RU" sz="2800" b="1" dirty="0">
                  <a:latin typeface="Arial Black" pitchFamily="34" charset="0"/>
                </a:endParaRPr>
              </a:p>
            </p:txBody>
          </p:sp>
          <p:sp>
            <p:nvSpPr>
              <p:cNvPr id="13" name="Rectangle 3"/>
              <p:cNvSpPr>
                <a:spLocks noChangeArrowheads="1" noChangeShapeType="1"/>
              </p:cNvSpPr>
              <p:nvPr/>
            </p:nvSpPr>
            <p:spPr bwMode="auto">
              <a:xfrm>
                <a:off x="6929596" y="142852"/>
                <a:ext cx="609484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4" name="Rectangle 2"/>
              <p:cNvSpPr>
                <a:spLocks noChangeArrowheads="1" noChangeShapeType="1"/>
              </p:cNvSpPr>
              <p:nvPr/>
            </p:nvSpPr>
            <p:spPr bwMode="auto">
              <a:xfrm>
                <a:off x="284460" y="142852"/>
                <a:ext cx="6645136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algn="ctr">
                  <a:defRPr/>
                </a:pPr>
                <a:endParaRPr lang="ru-RU" sz="2800" b="1" dirty="0">
                  <a:latin typeface="Arial Black" pitchFamily="34" charset="0"/>
                </a:endParaRPr>
              </a:p>
            </p:txBody>
          </p:sp>
        </p:grpSp>
        <p:sp>
          <p:nvSpPr>
            <p:cNvPr id="10" name="Rectangle 6"/>
            <p:cNvSpPr>
              <a:spLocks noChangeArrowheads="1" noChangeShapeType="1"/>
            </p:cNvSpPr>
            <p:nvPr/>
          </p:nvSpPr>
          <p:spPr bwMode="auto">
            <a:xfrm>
              <a:off x="142844" y="429049"/>
              <a:ext cx="71314" cy="600087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Rectangle 9"/>
            <p:cNvSpPr>
              <a:spLocks noChangeArrowheads="1" noChangeShapeType="1"/>
            </p:cNvSpPr>
            <p:nvPr/>
          </p:nvSpPr>
          <p:spPr bwMode="auto">
            <a:xfrm>
              <a:off x="142844" y="6429919"/>
              <a:ext cx="8929750" cy="21376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15" name="Rectangle 2"/>
          <p:cNvSpPr txBox="1">
            <a:spLocks noChangeArrowheads="1"/>
          </p:cNvSpPr>
          <p:nvPr/>
        </p:nvSpPr>
        <p:spPr>
          <a:xfrm>
            <a:off x="0" y="274638"/>
            <a:ext cx="9144000" cy="2722562"/>
          </a:xfrm>
          <a:prstGeom prst="rect">
            <a:avLst/>
          </a:prstGeom>
        </p:spPr>
        <p:txBody>
          <a:bodyPr vert="horz" anchor="t">
            <a:normAutofit fontScale="850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b="1" dirty="0" smtClean="0">
                <a:solidFill>
                  <a:srgbClr val="FFFF00"/>
                </a:solidFill>
                <a:effectLst/>
                <a:latin typeface="Times New Roman" pitchFamily="18" charset="0"/>
              </a:rPr>
              <a:t/>
            </a:r>
            <a:br>
              <a:rPr lang="ru-RU" sz="3200" b="1" dirty="0" smtClean="0">
                <a:solidFill>
                  <a:srgbClr val="FFFF00"/>
                </a:solidFill>
                <a:effectLst/>
                <a:latin typeface="Times New Roman" pitchFamily="18" charset="0"/>
              </a:rPr>
            </a:br>
            <a:r>
              <a:rPr lang="ru-RU" sz="3200" dirty="0" smtClean="0">
                <a:solidFill>
                  <a:srgbClr val="FF0000"/>
                </a:solidFill>
                <a:effectLst/>
                <a:latin typeface="Times New Roman" pitchFamily="18" charset="0"/>
              </a:rPr>
              <a:t>В физике также существует понятие «работа», но его смысл несколько отличается от привычного. Физика прежде всего, изучает физическую величину, которая называется «механической работой».</a:t>
            </a:r>
            <a:r>
              <a:rPr lang="ru-RU" sz="3200" b="1" dirty="0" smtClean="0">
                <a:solidFill>
                  <a:srgbClr val="FFFF00"/>
                </a:solidFill>
                <a:effectLst/>
                <a:latin typeface="Times New Roman" pitchFamily="18" charset="0"/>
              </a:rPr>
              <a:t/>
            </a:r>
            <a:br>
              <a:rPr lang="ru-RU" sz="3200" b="1" dirty="0" smtClean="0">
                <a:solidFill>
                  <a:srgbClr val="FFFF00"/>
                </a:solidFill>
                <a:effectLst/>
                <a:latin typeface="Times New Roman" pitchFamily="18" charset="0"/>
              </a:rPr>
            </a:br>
            <a:endParaRPr lang="ru-RU" sz="3200" b="1" dirty="0">
              <a:solidFill>
                <a:srgbClr val="FFFF00"/>
              </a:solidFill>
              <a:effectLst/>
              <a:latin typeface="Times New Roman" pitchFamily="18" charset="0"/>
            </a:endParaRPr>
          </a:p>
        </p:txBody>
      </p:sp>
      <p:graphicFrame>
        <p:nvGraphicFramePr>
          <p:cNvPr id="1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1621087"/>
              </p:ext>
            </p:extLst>
          </p:nvPr>
        </p:nvGraphicFramePr>
        <p:xfrm>
          <a:off x="323528" y="3540125"/>
          <a:ext cx="3384872" cy="221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VISIO" r:id="rId3" imgW="4245840" imgH="2083680" progId="Visio.Drawing.6">
                  <p:embed/>
                </p:oleObj>
              </mc:Choice>
              <mc:Fallback>
                <p:oleObj name="VISIO" r:id="rId3" imgW="4245840" imgH="20836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3540125"/>
                        <a:ext cx="3384872" cy="2219325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38100" cmpd="sng">
                        <a:solidFill>
                          <a:schemeClr val="bg1"/>
                        </a:solidFill>
                        <a:miter lim="800000"/>
                        <a:headEnd/>
                        <a:tailEnd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Picture 4" descr="thumb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97325" y="2819400"/>
            <a:ext cx="2212975" cy="295275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bg1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aphicFrame>
        <p:nvGraphicFramePr>
          <p:cNvPr id="18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5007481"/>
              </p:ext>
            </p:extLst>
          </p:nvPr>
        </p:nvGraphicFramePr>
        <p:xfrm>
          <a:off x="6589712" y="3563938"/>
          <a:ext cx="2266950" cy="217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VISIO" r:id="rId6" imgW="1708920" imgH="1979280" progId="Visio.Drawing.6">
                  <p:embed/>
                </p:oleObj>
              </mc:Choice>
              <mc:Fallback>
                <p:oleObj name="VISIO" r:id="rId6" imgW="1708920" imgH="19792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9712" y="3563938"/>
                        <a:ext cx="2266950" cy="2171700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38100" cmpd="sng">
                        <a:solidFill>
                          <a:schemeClr val="bg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36557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17"/>
          <p:cNvGrpSpPr>
            <a:grpSpLocks/>
          </p:cNvGrpSpPr>
          <p:nvPr/>
        </p:nvGrpSpPr>
        <p:grpSpPr bwMode="auto">
          <a:xfrm>
            <a:off x="-1588" y="0"/>
            <a:ext cx="9145588" cy="6858000"/>
            <a:chOff x="141293" y="-24"/>
            <a:chExt cx="8931301" cy="6643710"/>
          </a:xfrm>
        </p:grpSpPr>
        <p:sp>
          <p:nvSpPr>
            <p:cNvPr id="8" name="Rectangle 6"/>
            <p:cNvSpPr>
              <a:spLocks noChangeArrowheads="1" noChangeShapeType="1"/>
            </p:cNvSpPr>
            <p:nvPr/>
          </p:nvSpPr>
          <p:spPr bwMode="auto">
            <a:xfrm rot="10800000" flipH="1">
              <a:off x="9001280" y="429049"/>
              <a:ext cx="71314" cy="600087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9" name="Группа 5"/>
            <p:cNvGrpSpPr>
              <a:grpSpLocks/>
            </p:cNvGrpSpPr>
            <p:nvPr/>
          </p:nvGrpSpPr>
          <p:grpSpPr bwMode="auto">
            <a:xfrm>
              <a:off x="141293" y="-24"/>
              <a:ext cx="8931301" cy="429073"/>
              <a:chOff x="284460" y="142852"/>
              <a:chExt cx="7254620" cy="479923"/>
            </a:xfrm>
          </p:grpSpPr>
          <p:sp>
            <p:nvSpPr>
              <p:cNvPr id="12" name="Rectangle 2"/>
              <p:cNvSpPr>
                <a:spLocks noChangeArrowheads="1" noChangeShapeType="1"/>
              </p:cNvSpPr>
              <p:nvPr/>
            </p:nvSpPr>
            <p:spPr bwMode="auto">
              <a:xfrm>
                <a:off x="285720" y="142852"/>
                <a:ext cx="6645136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algn="ctr">
                  <a:defRPr/>
                </a:pPr>
                <a:endParaRPr lang="ru-RU" sz="2800" b="1" dirty="0">
                  <a:latin typeface="Arial Black" pitchFamily="34" charset="0"/>
                </a:endParaRPr>
              </a:p>
            </p:txBody>
          </p:sp>
          <p:sp>
            <p:nvSpPr>
              <p:cNvPr id="13" name="Rectangle 3"/>
              <p:cNvSpPr>
                <a:spLocks noChangeArrowheads="1" noChangeShapeType="1"/>
              </p:cNvSpPr>
              <p:nvPr/>
            </p:nvSpPr>
            <p:spPr bwMode="auto">
              <a:xfrm>
                <a:off x="6929596" y="142852"/>
                <a:ext cx="609484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4" name="Rectangle 2"/>
              <p:cNvSpPr>
                <a:spLocks noChangeArrowheads="1" noChangeShapeType="1"/>
              </p:cNvSpPr>
              <p:nvPr/>
            </p:nvSpPr>
            <p:spPr bwMode="auto">
              <a:xfrm>
                <a:off x="284460" y="142852"/>
                <a:ext cx="6645136" cy="4799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pPr algn="ctr">
                  <a:defRPr/>
                </a:pPr>
                <a:endParaRPr lang="ru-RU" sz="2800" b="1" dirty="0">
                  <a:latin typeface="Arial Black" pitchFamily="34" charset="0"/>
                </a:endParaRPr>
              </a:p>
            </p:txBody>
          </p:sp>
        </p:grpSp>
        <p:sp>
          <p:nvSpPr>
            <p:cNvPr id="10" name="Rectangle 6"/>
            <p:cNvSpPr>
              <a:spLocks noChangeArrowheads="1" noChangeShapeType="1"/>
            </p:cNvSpPr>
            <p:nvPr/>
          </p:nvSpPr>
          <p:spPr bwMode="auto">
            <a:xfrm>
              <a:off x="142844" y="429049"/>
              <a:ext cx="71314" cy="600087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Rectangle 9"/>
            <p:cNvSpPr>
              <a:spLocks noChangeArrowheads="1" noChangeShapeType="1"/>
            </p:cNvSpPr>
            <p:nvPr/>
          </p:nvSpPr>
          <p:spPr bwMode="auto">
            <a:xfrm>
              <a:off x="142844" y="6429919"/>
              <a:ext cx="8929750" cy="21376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15" name="Rectangle 6"/>
          <p:cNvSpPr txBox="1">
            <a:spLocks noChangeArrowheads="1"/>
          </p:cNvSpPr>
          <p:nvPr/>
        </p:nvSpPr>
        <p:spPr>
          <a:xfrm>
            <a:off x="596352" y="2204864"/>
            <a:ext cx="8229600" cy="2116138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к телу должна быть приложена какая-то сила;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тело должно двигаться;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направление движения не должно быть перпендикулярным по отношению к направлению действия силы.</a:t>
            </a:r>
          </a:p>
        </p:txBody>
      </p:sp>
      <p:pic>
        <p:nvPicPr>
          <p:cNvPr id="16" name="Picture 8" descr="0004-004-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933056"/>
            <a:ext cx="4427537" cy="3068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45066" y="378530"/>
            <a:ext cx="733217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Признаки </a:t>
            </a:r>
          </a:p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совершения работы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9694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100</TotalTime>
  <Words>308</Words>
  <Application>Microsoft Office PowerPoint</Application>
  <PresentationFormat>Экран (4:3)</PresentationFormat>
  <Paragraphs>65</Paragraphs>
  <Slides>23</Slides>
  <Notes>0</Notes>
  <HiddenSlides>0</HiddenSlides>
  <MMClips>3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23</vt:i4>
      </vt:variant>
    </vt:vector>
  </HeadingPairs>
  <TitlesOfParts>
    <vt:vector size="26" baseType="lpstr">
      <vt:lpstr>Трек</vt:lpstr>
      <vt:lpstr>VISIO</vt:lpstr>
      <vt:lpstr>Формула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1 Дж = 1 Н × м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Алла</dc:creator>
  <cp:lastModifiedBy>Алла Тютюнникова</cp:lastModifiedBy>
  <cp:revision>11</cp:revision>
  <dcterms:created xsi:type="dcterms:W3CDTF">2013-08-21T15:01:24Z</dcterms:created>
  <dcterms:modified xsi:type="dcterms:W3CDTF">2022-09-14T16:05:02Z</dcterms:modified>
</cp:coreProperties>
</file>